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5"/>
  </p:sldMasterIdLst>
  <p:notesMasterIdLst>
    <p:notesMasterId r:id="rId23"/>
  </p:notesMasterIdLst>
  <p:handoutMasterIdLst>
    <p:handoutMasterId r:id="rId24"/>
  </p:handoutMasterIdLst>
  <p:sldIdLst>
    <p:sldId id="257" r:id="rId6"/>
    <p:sldId id="946" r:id="rId7"/>
    <p:sldId id="935" r:id="rId8"/>
    <p:sldId id="936" r:id="rId9"/>
    <p:sldId id="862" r:id="rId10"/>
    <p:sldId id="865" r:id="rId11"/>
    <p:sldId id="864" r:id="rId12"/>
    <p:sldId id="258" r:id="rId13"/>
    <p:sldId id="940" r:id="rId14"/>
    <p:sldId id="941" r:id="rId15"/>
    <p:sldId id="942" r:id="rId16"/>
    <p:sldId id="944" r:id="rId17"/>
    <p:sldId id="943" r:id="rId18"/>
    <p:sldId id="945" r:id="rId19"/>
    <p:sldId id="1016" r:id="rId20"/>
    <p:sldId id="1017" r:id="rId21"/>
    <p:sldId id="340" r:id="rId22"/>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740"/>
    <a:srgbClr val="EEB221"/>
    <a:srgbClr val="CACACA"/>
    <a:srgbClr val="FFFFFF"/>
    <a:srgbClr val="5590C3"/>
    <a:srgbClr val="16396A"/>
    <a:srgbClr val="2459A3"/>
    <a:srgbClr val="003670"/>
    <a:srgbClr val="04EC83"/>
    <a:srgbClr val="7AB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04" autoAdjust="0"/>
    <p:restoredTop sz="68805" autoAdjust="0"/>
  </p:normalViewPr>
  <p:slideViewPr>
    <p:cSldViewPr snapToGrid="0">
      <p:cViewPr varScale="1">
        <p:scale>
          <a:sx n="76" d="100"/>
          <a:sy n="76" d="100"/>
        </p:scale>
        <p:origin x="2232"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7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77103" cy="469107"/>
          </a:xfrm>
          <a:prstGeom prst="rect">
            <a:avLst/>
          </a:prstGeom>
        </p:spPr>
        <p:txBody>
          <a:bodyPr vert="horz" lIns="91584" tIns="45792" rIns="91584" bIns="45792" rtlCol="0"/>
          <a:lstStyle>
            <a:lvl1pPr algn="l">
              <a:defRPr sz="1200"/>
            </a:lvl1pPr>
          </a:lstStyle>
          <a:p>
            <a:pPr>
              <a:defRPr/>
            </a:pPr>
            <a:endParaRPr lang="en-US"/>
          </a:p>
        </p:txBody>
      </p:sp>
      <p:sp>
        <p:nvSpPr>
          <p:cNvPr id="3" name="Date Placeholder 2"/>
          <p:cNvSpPr>
            <a:spLocks noGrp="1"/>
          </p:cNvSpPr>
          <p:nvPr>
            <p:ph type="dt" sz="quarter" idx="1"/>
          </p:nvPr>
        </p:nvSpPr>
        <p:spPr>
          <a:xfrm>
            <a:off x="4023783" y="3"/>
            <a:ext cx="3077103" cy="469107"/>
          </a:xfrm>
          <a:prstGeom prst="rect">
            <a:avLst/>
          </a:prstGeom>
        </p:spPr>
        <p:txBody>
          <a:bodyPr vert="horz" lIns="91584" tIns="45792" rIns="91584" bIns="45792" rtlCol="0"/>
          <a:lstStyle>
            <a:lvl1pPr algn="r">
              <a:defRPr sz="1200"/>
            </a:lvl1pPr>
          </a:lstStyle>
          <a:p>
            <a:pPr>
              <a:defRPr/>
            </a:pPr>
            <a:fld id="{56AD7F71-9E17-41D5-8E84-72DC80E85467}" type="datetimeFigureOut">
              <a:rPr lang="en-US"/>
              <a:pPr>
                <a:defRPr/>
              </a:pPr>
              <a:t>2/27/2025</a:t>
            </a:fld>
            <a:endParaRPr lang="en-US"/>
          </a:p>
        </p:txBody>
      </p:sp>
      <p:sp>
        <p:nvSpPr>
          <p:cNvPr id="4" name="Footer Placeholder 3"/>
          <p:cNvSpPr>
            <a:spLocks noGrp="1"/>
          </p:cNvSpPr>
          <p:nvPr>
            <p:ph type="ftr" sz="quarter" idx="2"/>
          </p:nvPr>
        </p:nvSpPr>
        <p:spPr>
          <a:xfrm>
            <a:off x="1" y="8917781"/>
            <a:ext cx="3077103" cy="469107"/>
          </a:xfrm>
          <a:prstGeom prst="rect">
            <a:avLst/>
          </a:prstGeom>
        </p:spPr>
        <p:txBody>
          <a:bodyPr vert="horz" lIns="91584" tIns="45792" rIns="91584" bIns="45792" rtlCol="0" anchor="b"/>
          <a:lstStyle>
            <a:lvl1pPr algn="l">
              <a:defRPr sz="1200"/>
            </a:lvl1pPr>
          </a:lstStyle>
          <a:p>
            <a:pPr>
              <a:defRPr/>
            </a:pPr>
            <a:r>
              <a:rPr lang="en-US"/>
              <a:t>Popp,  2025</a:t>
            </a:r>
          </a:p>
        </p:txBody>
      </p:sp>
      <p:sp>
        <p:nvSpPr>
          <p:cNvPr id="5" name="Slide Number Placeholder 4"/>
          <p:cNvSpPr>
            <a:spLocks noGrp="1"/>
          </p:cNvSpPr>
          <p:nvPr>
            <p:ph type="sldNum" sz="quarter" idx="3"/>
          </p:nvPr>
        </p:nvSpPr>
        <p:spPr>
          <a:xfrm>
            <a:off x="4023783" y="8917781"/>
            <a:ext cx="3077103" cy="469107"/>
          </a:xfrm>
          <a:prstGeom prst="rect">
            <a:avLst/>
          </a:prstGeom>
        </p:spPr>
        <p:txBody>
          <a:bodyPr vert="horz" lIns="91584" tIns="45792" rIns="91584" bIns="45792" rtlCol="0" anchor="b"/>
          <a:lstStyle>
            <a:lvl1pPr algn="r">
              <a:defRPr sz="1200"/>
            </a:lvl1pPr>
          </a:lstStyle>
          <a:p>
            <a:pPr>
              <a:defRPr/>
            </a:pPr>
            <a:fld id="{7AB9D57C-B76E-4936-826C-40D901A77911}" type="slidenum">
              <a:rPr lang="en-US"/>
              <a:pPr>
                <a:defRPr/>
              </a:pPr>
              <a:t>‹#›</a:t>
            </a:fld>
            <a:endParaRPr lang="en-US"/>
          </a:p>
        </p:txBody>
      </p:sp>
    </p:spTree>
    <p:extLst>
      <p:ext uri="{BB962C8B-B14F-4D97-AF65-F5344CB8AC3E}">
        <p14:creationId xmlns:p14="http://schemas.microsoft.com/office/powerpoint/2010/main" val="423646554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77103" cy="469107"/>
          </a:xfrm>
          <a:prstGeom prst="rect">
            <a:avLst/>
          </a:prstGeom>
        </p:spPr>
        <p:txBody>
          <a:bodyPr vert="horz" lIns="91584" tIns="45792" rIns="91584" bIns="45792" rtlCol="0"/>
          <a:lstStyle>
            <a:lvl1pPr algn="l">
              <a:defRPr sz="1200"/>
            </a:lvl1pPr>
          </a:lstStyle>
          <a:p>
            <a:pPr>
              <a:defRPr/>
            </a:pPr>
            <a:endParaRPr lang="en-US"/>
          </a:p>
        </p:txBody>
      </p:sp>
      <p:sp>
        <p:nvSpPr>
          <p:cNvPr id="3" name="Date Placeholder 2"/>
          <p:cNvSpPr>
            <a:spLocks noGrp="1"/>
          </p:cNvSpPr>
          <p:nvPr>
            <p:ph type="dt" idx="1"/>
          </p:nvPr>
        </p:nvSpPr>
        <p:spPr>
          <a:xfrm>
            <a:off x="4023783" y="3"/>
            <a:ext cx="3077103" cy="469107"/>
          </a:xfrm>
          <a:prstGeom prst="rect">
            <a:avLst/>
          </a:prstGeom>
        </p:spPr>
        <p:txBody>
          <a:bodyPr vert="horz" lIns="91584" tIns="45792" rIns="91584" bIns="45792" rtlCol="0"/>
          <a:lstStyle>
            <a:lvl1pPr algn="r">
              <a:defRPr sz="1200"/>
            </a:lvl1pPr>
          </a:lstStyle>
          <a:p>
            <a:pPr>
              <a:defRPr/>
            </a:pPr>
            <a:fld id="{94D3D73A-0ECC-46C4-9FAA-D3E316B630DC}" type="datetimeFigureOut">
              <a:rPr lang="en-US"/>
              <a:pPr>
                <a:defRPr/>
              </a:pPr>
              <a:t>2/27/2025</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1584" tIns="45792" rIns="91584" bIns="45792" rtlCol="0" anchor="ctr"/>
          <a:lstStyle/>
          <a:p>
            <a:pPr lvl="0"/>
            <a:endParaRPr lang="en-US" noProof="0"/>
          </a:p>
        </p:txBody>
      </p:sp>
      <p:sp>
        <p:nvSpPr>
          <p:cNvPr id="5" name="Notes Placeholder 4"/>
          <p:cNvSpPr>
            <a:spLocks noGrp="1"/>
          </p:cNvSpPr>
          <p:nvPr>
            <p:ph type="body" sz="quarter" idx="3"/>
          </p:nvPr>
        </p:nvSpPr>
        <p:spPr>
          <a:xfrm>
            <a:off x="709613" y="4458892"/>
            <a:ext cx="5683252" cy="4225131"/>
          </a:xfrm>
          <a:prstGeom prst="rect">
            <a:avLst/>
          </a:prstGeom>
        </p:spPr>
        <p:txBody>
          <a:bodyPr vert="horz" lIns="91584" tIns="45792" rIns="91584" bIns="4579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917781"/>
            <a:ext cx="3077103" cy="469107"/>
          </a:xfrm>
          <a:prstGeom prst="rect">
            <a:avLst/>
          </a:prstGeom>
        </p:spPr>
        <p:txBody>
          <a:bodyPr vert="horz" lIns="91584" tIns="45792" rIns="91584" bIns="45792" rtlCol="0" anchor="b"/>
          <a:lstStyle>
            <a:lvl1pPr algn="l">
              <a:defRPr sz="1200"/>
            </a:lvl1pPr>
          </a:lstStyle>
          <a:p>
            <a:pPr>
              <a:defRPr/>
            </a:pPr>
            <a:r>
              <a:rPr lang="en-US"/>
              <a:t>Popp,  2025</a:t>
            </a:r>
          </a:p>
        </p:txBody>
      </p:sp>
      <p:sp>
        <p:nvSpPr>
          <p:cNvPr id="7" name="Slide Number Placeholder 6"/>
          <p:cNvSpPr>
            <a:spLocks noGrp="1"/>
          </p:cNvSpPr>
          <p:nvPr>
            <p:ph type="sldNum" sz="quarter" idx="5"/>
          </p:nvPr>
        </p:nvSpPr>
        <p:spPr>
          <a:xfrm>
            <a:off x="4023783" y="8917781"/>
            <a:ext cx="3077103" cy="469107"/>
          </a:xfrm>
          <a:prstGeom prst="rect">
            <a:avLst/>
          </a:prstGeom>
        </p:spPr>
        <p:txBody>
          <a:bodyPr vert="horz" lIns="91584" tIns="45792" rIns="91584" bIns="45792" rtlCol="0" anchor="b"/>
          <a:lstStyle>
            <a:lvl1pPr algn="r">
              <a:defRPr sz="1200"/>
            </a:lvl1pPr>
          </a:lstStyle>
          <a:p>
            <a:pPr>
              <a:defRPr/>
            </a:pPr>
            <a:fld id="{F5847068-D363-43E2-89B4-BBB2CDF1E415}" type="slidenum">
              <a:rPr lang="en-US"/>
              <a:pPr>
                <a:defRPr/>
              </a:pPr>
              <a:t>‹#›</a:t>
            </a:fld>
            <a:endParaRPr lang="en-US"/>
          </a:p>
        </p:txBody>
      </p:sp>
    </p:spTree>
    <p:extLst>
      <p:ext uri="{BB962C8B-B14F-4D97-AF65-F5344CB8AC3E}">
        <p14:creationId xmlns:p14="http://schemas.microsoft.com/office/powerpoint/2010/main" val="169904244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1204913" y="704850"/>
            <a:ext cx="4695825" cy="35226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710566" y="4461037"/>
            <a:ext cx="5684521" cy="4226243"/>
          </a:xfrm>
          <a:prstGeom prst="rect">
            <a:avLst/>
          </a:prstGeom>
        </p:spPr>
        <p:txBody>
          <a:bodyPr spcFirstLastPara="1" wrap="square" lIns="94233" tIns="94233" rIns="94233" bIns="94233" anchor="t" anchorCtr="0">
            <a:noAutofit/>
          </a:bodyPr>
          <a:lstStyle/>
          <a:p>
            <a:r>
              <a:rPr lang="en-US" dirty="0"/>
              <a:t>Pat welcome – survey audience</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45126-67C2-A5FC-38E3-A912C07100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D1035E-7B73-FD57-85A5-C20A16AFC7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3C51CB-F4AE-0A48-28DB-9847573396B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7AC0C57-2602-F144-CB09-9D06508FA50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13AE5-EEEF-4024-86E6-3AB26A650C3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9710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65311" indent="-294350">
              <a:defRPr sz="2400">
                <a:solidFill>
                  <a:schemeClr val="tx1"/>
                </a:solidFill>
                <a:latin typeface="Times" pitchFamily="18" charset="0"/>
              </a:defRPr>
            </a:lvl2pPr>
            <a:lvl3pPr marL="1177399" indent="-235479">
              <a:defRPr sz="2400">
                <a:solidFill>
                  <a:schemeClr val="tx1"/>
                </a:solidFill>
                <a:latin typeface="Times" pitchFamily="18" charset="0"/>
              </a:defRPr>
            </a:lvl3pPr>
            <a:lvl4pPr marL="1648360" indent="-235479">
              <a:defRPr sz="2400">
                <a:solidFill>
                  <a:schemeClr val="tx1"/>
                </a:solidFill>
                <a:latin typeface="Times" pitchFamily="18" charset="0"/>
              </a:defRPr>
            </a:lvl4pPr>
            <a:lvl5pPr marL="2119319" indent="-235479">
              <a:defRPr sz="2400">
                <a:solidFill>
                  <a:schemeClr val="tx1"/>
                </a:solidFill>
                <a:latin typeface="Times" pitchFamily="18" charset="0"/>
              </a:defRPr>
            </a:lvl5pPr>
            <a:lvl6pPr marL="2590279" indent="-235479" eaLnBrk="0" fontAlgn="base" hangingPunct="0">
              <a:spcBef>
                <a:spcPct val="0"/>
              </a:spcBef>
              <a:spcAft>
                <a:spcPct val="0"/>
              </a:spcAft>
              <a:defRPr sz="2400">
                <a:solidFill>
                  <a:schemeClr val="tx1"/>
                </a:solidFill>
                <a:latin typeface="Times" pitchFamily="18" charset="0"/>
              </a:defRPr>
            </a:lvl6pPr>
            <a:lvl7pPr marL="3061239" indent="-235479" eaLnBrk="0" fontAlgn="base" hangingPunct="0">
              <a:spcBef>
                <a:spcPct val="0"/>
              </a:spcBef>
              <a:spcAft>
                <a:spcPct val="0"/>
              </a:spcAft>
              <a:defRPr sz="2400">
                <a:solidFill>
                  <a:schemeClr val="tx1"/>
                </a:solidFill>
                <a:latin typeface="Times" pitchFamily="18" charset="0"/>
              </a:defRPr>
            </a:lvl7pPr>
            <a:lvl8pPr marL="3532200" indent="-235479" eaLnBrk="0" fontAlgn="base" hangingPunct="0">
              <a:spcBef>
                <a:spcPct val="0"/>
              </a:spcBef>
              <a:spcAft>
                <a:spcPct val="0"/>
              </a:spcAft>
              <a:defRPr sz="2400">
                <a:solidFill>
                  <a:schemeClr val="tx1"/>
                </a:solidFill>
                <a:latin typeface="Times" pitchFamily="18" charset="0"/>
              </a:defRPr>
            </a:lvl8pPr>
            <a:lvl9pPr marL="4003160" indent="-235479" eaLnBrk="0" fontAlgn="base" hangingPunct="0">
              <a:spcBef>
                <a:spcPct val="0"/>
              </a:spcBef>
              <a:spcAft>
                <a:spcPct val="0"/>
              </a:spcAft>
              <a:defRPr sz="2400">
                <a:solidFill>
                  <a:schemeClr val="tx1"/>
                </a:solidFill>
                <a:latin typeface="Times" pitchFamily="18" charset="0"/>
              </a:defRPr>
            </a:lvl9pPr>
          </a:lstStyle>
          <a:p>
            <a:r>
              <a:rPr lang="en-US" altLang="en-US" sz="1200">
                <a:latin typeface="Times New Roman" pitchFamily="18" charset="0"/>
              </a:rPr>
              <a:t>Popp,  2025</a:t>
            </a:r>
          </a:p>
        </p:txBody>
      </p:sp>
      <p:sp>
        <p:nvSpPr>
          <p:cNvPr id="43011" name="Rectangle 6"/>
          <p:cNvSpPr txBox="1">
            <a:spLocks noGrp="1" noChangeArrowheads="1"/>
          </p:cNvSpPr>
          <p:nvPr/>
        </p:nvSpPr>
        <p:spPr bwMode="auto">
          <a:xfrm>
            <a:off x="1" y="8919054"/>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91" tIns="47096" rIns="94191" bIns="47096"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en-US" sz="1200">
                <a:latin typeface="Times New Roman" pitchFamily="18" charset="0"/>
              </a:rPr>
              <a:t>Popp, 2009</a:t>
            </a:r>
          </a:p>
        </p:txBody>
      </p:sp>
      <p:sp>
        <p:nvSpPr>
          <p:cNvPr id="430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65311" indent="-294350">
              <a:defRPr sz="2400">
                <a:solidFill>
                  <a:schemeClr val="tx1"/>
                </a:solidFill>
                <a:latin typeface="Times" pitchFamily="18" charset="0"/>
              </a:defRPr>
            </a:lvl2pPr>
            <a:lvl3pPr marL="1177399" indent="-235479">
              <a:defRPr sz="2400">
                <a:solidFill>
                  <a:schemeClr val="tx1"/>
                </a:solidFill>
                <a:latin typeface="Times" pitchFamily="18" charset="0"/>
              </a:defRPr>
            </a:lvl3pPr>
            <a:lvl4pPr marL="1648360" indent="-235479">
              <a:defRPr sz="2400">
                <a:solidFill>
                  <a:schemeClr val="tx1"/>
                </a:solidFill>
                <a:latin typeface="Times" pitchFamily="18" charset="0"/>
              </a:defRPr>
            </a:lvl4pPr>
            <a:lvl5pPr marL="2119319" indent="-235479">
              <a:defRPr sz="2400">
                <a:solidFill>
                  <a:schemeClr val="tx1"/>
                </a:solidFill>
                <a:latin typeface="Times" pitchFamily="18" charset="0"/>
              </a:defRPr>
            </a:lvl5pPr>
            <a:lvl6pPr marL="2590279" indent="-235479" eaLnBrk="0" fontAlgn="base" hangingPunct="0">
              <a:spcBef>
                <a:spcPct val="0"/>
              </a:spcBef>
              <a:spcAft>
                <a:spcPct val="0"/>
              </a:spcAft>
              <a:defRPr sz="2400">
                <a:solidFill>
                  <a:schemeClr val="tx1"/>
                </a:solidFill>
                <a:latin typeface="Times" pitchFamily="18" charset="0"/>
              </a:defRPr>
            </a:lvl6pPr>
            <a:lvl7pPr marL="3061239" indent="-235479" eaLnBrk="0" fontAlgn="base" hangingPunct="0">
              <a:spcBef>
                <a:spcPct val="0"/>
              </a:spcBef>
              <a:spcAft>
                <a:spcPct val="0"/>
              </a:spcAft>
              <a:defRPr sz="2400">
                <a:solidFill>
                  <a:schemeClr val="tx1"/>
                </a:solidFill>
                <a:latin typeface="Times" pitchFamily="18" charset="0"/>
              </a:defRPr>
            </a:lvl7pPr>
            <a:lvl8pPr marL="3532200" indent="-235479" eaLnBrk="0" fontAlgn="base" hangingPunct="0">
              <a:spcBef>
                <a:spcPct val="0"/>
              </a:spcBef>
              <a:spcAft>
                <a:spcPct val="0"/>
              </a:spcAft>
              <a:defRPr sz="2400">
                <a:solidFill>
                  <a:schemeClr val="tx1"/>
                </a:solidFill>
                <a:latin typeface="Times" pitchFamily="18" charset="0"/>
              </a:defRPr>
            </a:lvl8pPr>
            <a:lvl9pPr marL="4003160" indent="-235479" eaLnBrk="0" fontAlgn="base" hangingPunct="0">
              <a:spcBef>
                <a:spcPct val="0"/>
              </a:spcBef>
              <a:spcAft>
                <a:spcPct val="0"/>
              </a:spcAft>
              <a:defRPr sz="2400">
                <a:solidFill>
                  <a:schemeClr val="tx1"/>
                </a:solidFill>
                <a:latin typeface="Times" pitchFamily="18" charset="0"/>
              </a:defRPr>
            </a:lvl9pPr>
          </a:lstStyle>
          <a:p>
            <a:fld id="{0D641AA5-7786-421E-85A0-E91748C145BC}" type="slidenum">
              <a:rPr lang="en-US" altLang="en-US" sz="1200">
                <a:latin typeface="Times New Roman" pitchFamily="18" charset="0"/>
              </a:rPr>
              <a:pPr/>
              <a:t>17</a:t>
            </a:fld>
            <a:endParaRPr lang="en-US" altLang="en-US" sz="1200">
              <a:latin typeface="Times New Roman" pitchFamily="18" charset="0"/>
            </a:endParaRPr>
          </a:p>
        </p:txBody>
      </p:sp>
      <p:sp>
        <p:nvSpPr>
          <p:cNvPr id="43013" name="Rectangle 2"/>
          <p:cNvSpPr>
            <a:spLocks noGrp="1" noRot="1" noChangeAspect="1" noChangeArrowheads="1" noTextEdit="1"/>
          </p:cNvSpPr>
          <p:nvPr>
            <p:ph type="sldImg"/>
          </p:nvPr>
        </p:nvSpPr>
        <p:spPr>
          <a:ln/>
        </p:spPr>
      </p:sp>
      <p:sp>
        <p:nvSpPr>
          <p:cNvPr id="430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latin typeface="Times" pitchFamily="18" charset="0"/>
            </a:endParaRPr>
          </a:p>
        </p:txBody>
      </p:sp>
    </p:spTree>
    <p:extLst>
      <p:ext uri="{BB962C8B-B14F-4D97-AF65-F5344CB8AC3E}">
        <p14:creationId xmlns:p14="http://schemas.microsoft.com/office/powerpoint/2010/main" val="207165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a:t>
            </a:r>
          </a:p>
        </p:txBody>
      </p:sp>
      <p:sp>
        <p:nvSpPr>
          <p:cNvPr id="4" name="Footer Placeholder 3"/>
          <p:cNvSpPr>
            <a:spLocks noGrp="1"/>
          </p:cNvSpPr>
          <p:nvPr>
            <p:ph type="ftr" sz="quarter" idx="4"/>
          </p:nvPr>
        </p:nvSpPr>
        <p:spPr/>
        <p:txBody>
          <a:bodyPr/>
          <a:lstStyle/>
          <a:p>
            <a:pPr>
              <a:defRPr/>
            </a:pPr>
            <a:r>
              <a:rPr lang="en-US"/>
              <a:t>Popp,  2025</a:t>
            </a:r>
          </a:p>
        </p:txBody>
      </p:sp>
      <p:sp>
        <p:nvSpPr>
          <p:cNvPr id="5" name="Slide Number Placeholder 4"/>
          <p:cNvSpPr>
            <a:spLocks noGrp="1"/>
          </p:cNvSpPr>
          <p:nvPr>
            <p:ph type="sldNum" sz="quarter" idx="5"/>
          </p:nvPr>
        </p:nvSpPr>
        <p:spPr/>
        <p:txBody>
          <a:bodyPr/>
          <a:lstStyle/>
          <a:p>
            <a:pPr>
              <a:defRPr/>
            </a:pPr>
            <a:fld id="{F5847068-D363-43E2-89B4-BBB2CDF1E415}" type="slidenum">
              <a:rPr lang="en-US" smtClean="0"/>
              <a:pPr>
                <a:defRPr/>
              </a:pPr>
              <a:t>2</a:t>
            </a:fld>
            <a:endParaRPr lang="en-US"/>
          </a:p>
        </p:txBody>
      </p:sp>
    </p:spTree>
    <p:extLst>
      <p:ext uri="{BB962C8B-B14F-4D97-AF65-F5344CB8AC3E}">
        <p14:creationId xmlns:p14="http://schemas.microsoft.com/office/powerpoint/2010/main" val="75788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introduce yourselves</a:t>
            </a:r>
          </a:p>
        </p:txBody>
      </p:sp>
      <p:sp>
        <p:nvSpPr>
          <p:cNvPr id="4" name="Footer Placeholder 3"/>
          <p:cNvSpPr>
            <a:spLocks noGrp="1"/>
          </p:cNvSpPr>
          <p:nvPr>
            <p:ph type="ftr" sz="quarter" idx="4"/>
          </p:nvPr>
        </p:nvSpPr>
        <p:spPr/>
        <p:txBody>
          <a:bodyPr/>
          <a:lstStyle/>
          <a:p>
            <a:pPr>
              <a:defRPr/>
            </a:pPr>
            <a:r>
              <a:rPr lang="en-US"/>
              <a:t>Popp,  2025</a:t>
            </a:r>
          </a:p>
        </p:txBody>
      </p:sp>
      <p:sp>
        <p:nvSpPr>
          <p:cNvPr id="5" name="Slide Number Placeholder 4"/>
          <p:cNvSpPr>
            <a:spLocks noGrp="1"/>
          </p:cNvSpPr>
          <p:nvPr>
            <p:ph type="sldNum" sz="quarter" idx="5"/>
          </p:nvPr>
        </p:nvSpPr>
        <p:spPr/>
        <p:txBody>
          <a:bodyPr/>
          <a:lstStyle/>
          <a:p>
            <a:pPr>
              <a:defRPr/>
            </a:pPr>
            <a:fld id="{F5847068-D363-43E2-89B4-BBB2CDF1E415}" type="slidenum">
              <a:rPr lang="en-US" smtClean="0"/>
              <a:pPr>
                <a:defRPr/>
              </a:pPr>
              <a:t>3</a:t>
            </a:fld>
            <a:endParaRPr lang="en-US"/>
          </a:p>
        </p:txBody>
      </p:sp>
    </p:spTree>
    <p:extLst>
      <p:ext uri="{BB962C8B-B14F-4D97-AF65-F5344CB8AC3E}">
        <p14:creationId xmlns:p14="http://schemas.microsoft.com/office/powerpoint/2010/main" val="1278527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 – a few slides (4-7) reviewing types of transportation</a:t>
            </a:r>
          </a:p>
        </p:txBody>
      </p:sp>
      <p:sp>
        <p:nvSpPr>
          <p:cNvPr id="4" name="Footer Placeholder 3"/>
          <p:cNvSpPr>
            <a:spLocks noGrp="1"/>
          </p:cNvSpPr>
          <p:nvPr>
            <p:ph type="ftr" sz="quarter" idx="4"/>
          </p:nvPr>
        </p:nvSpPr>
        <p:spPr/>
        <p:txBody>
          <a:bodyPr/>
          <a:lstStyle/>
          <a:p>
            <a:pPr>
              <a:defRPr/>
            </a:pPr>
            <a:r>
              <a:rPr lang="en-US"/>
              <a:t>Popp,  2025</a:t>
            </a:r>
          </a:p>
        </p:txBody>
      </p:sp>
      <p:sp>
        <p:nvSpPr>
          <p:cNvPr id="5" name="Slide Number Placeholder 4"/>
          <p:cNvSpPr>
            <a:spLocks noGrp="1"/>
          </p:cNvSpPr>
          <p:nvPr>
            <p:ph type="sldNum" sz="quarter" idx="5"/>
          </p:nvPr>
        </p:nvSpPr>
        <p:spPr/>
        <p:txBody>
          <a:bodyPr/>
          <a:lstStyle/>
          <a:p>
            <a:pPr>
              <a:defRPr/>
            </a:pPr>
            <a:fld id="{F5847068-D363-43E2-89B4-BBB2CDF1E415}" type="slidenum">
              <a:rPr lang="en-US" smtClean="0"/>
              <a:pPr>
                <a:defRPr/>
              </a:pPr>
              <a:t>4</a:t>
            </a:fld>
            <a:endParaRPr lang="en-US"/>
          </a:p>
        </p:txBody>
      </p:sp>
    </p:spTree>
    <p:extLst>
      <p:ext uri="{BB962C8B-B14F-4D97-AF65-F5344CB8AC3E}">
        <p14:creationId xmlns:p14="http://schemas.microsoft.com/office/powerpoint/2010/main" val="59762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4728c4a469_0_217:notes"/>
          <p:cNvSpPr>
            <a:spLocks noGrp="1" noRot="1" noChangeAspect="1"/>
          </p:cNvSpPr>
          <p:nvPr>
            <p:ph type="sldImg" idx="2"/>
          </p:nvPr>
        </p:nvSpPr>
        <p:spPr>
          <a:xfrm>
            <a:off x="118110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4728c4a469_0_217:notes"/>
          <p:cNvSpPr txBox="1">
            <a:spLocks noGrp="1"/>
          </p:cNvSpPr>
          <p:nvPr>
            <p:ph type="body" idx="1"/>
          </p:nvPr>
        </p:nvSpPr>
        <p:spPr>
          <a:xfrm>
            <a:off x="701675" y="4421824"/>
            <a:ext cx="5613400" cy="4189095"/>
          </a:xfrm>
          <a:prstGeom prst="rect">
            <a:avLst/>
          </a:prstGeom>
        </p:spPr>
        <p:txBody>
          <a:bodyPr spcFirstLastPara="1" wrap="square" lIns="93253" tIns="93253" rIns="93253" bIns="93253" anchor="t" anchorCtr="0">
            <a:noAutofit/>
          </a:bodyPr>
          <a:lstStyle/>
          <a:p>
            <a:r>
              <a:rPr lang="en-US" dirty="0"/>
              <a:t>Each panelist share what you’ve done – we’ll take time for questions after each person</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a:extLst>
            <a:ext uri="{FF2B5EF4-FFF2-40B4-BE49-F238E27FC236}">
              <a16:creationId xmlns:a16="http://schemas.microsoft.com/office/drawing/2014/main" id="{A0D5636D-FFD7-9833-FDCD-35B388418916}"/>
            </a:ext>
          </a:extLst>
        </p:cNvPr>
        <p:cNvGrpSpPr/>
        <p:nvPr/>
      </p:nvGrpSpPr>
      <p:grpSpPr>
        <a:xfrm>
          <a:off x="0" y="0"/>
          <a:ext cx="0" cy="0"/>
          <a:chOff x="0" y="0"/>
          <a:chExt cx="0" cy="0"/>
        </a:xfrm>
      </p:grpSpPr>
      <p:sp>
        <p:nvSpPr>
          <p:cNvPr id="58" name="Google Shape;58;g24728c4a469_0_217:notes">
            <a:extLst>
              <a:ext uri="{FF2B5EF4-FFF2-40B4-BE49-F238E27FC236}">
                <a16:creationId xmlns:a16="http://schemas.microsoft.com/office/drawing/2014/main" id="{B50E2430-EFE5-18CB-6AA6-5B2FD6229AC7}"/>
              </a:ext>
            </a:extLst>
          </p:cNvPr>
          <p:cNvSpPr>
            <a:spLocks noGrp="1" noRot="1" noChangeAspect="1"/>
          </p:cNvSpPr>
          <p:nvPr>
            <p:ph type="sldImg" idx="2"/>
          </p:nvPr>
        </p:nvSpPr>
        <p:spPr>
          <a:xfrm>
            <a:off x="118110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4728c4a469_0_217:notes">
            <a:extLst>
              <a:ext uri="{FF2B5EF4-FFF2-40B4-BE49-F238E27FC236}">
                <a16:creationId xmlns:a16="http://schemas.microsoft.com/office/drawing/2014/main" id="{E98ECCE9-2E00-859B-A6AC-3C3470F23FE9}"/>
              </a:ext>
            </a:extLst>
          </p:cNvPr>
          <p:cNvSpPr txBox="1">
            <a:spLocks noGrp="1"/>
          </p:cNvSpPr>
          <p:nvPr>
            <p:ph type="body" idx="1"/>
          </p:nvPr>
        </p:nvSpPr>
        <p:spPr>
          <a:xfrm>
            <a:off x="701675" y="4421824"/>
            <a:ext cx="5613400" cy="4189095"/>
          </a:xfrm>
          <a:prstGeom prst="rect">
            <a:avLst/>
          </a:prstGeom>
        </p:spPr>
        <p:txBody>
          <a:bodyPr spcFirstLastPara="1" wrap="square" lIns="93253" tIns="93253" rIns="93253" bIns="93253" anchor="t" anchorCtr="0">
            <a:noAutofit/>
          </a:bodyPr>
          <a:lstStyle/>
          <a:p>
            <a:r>
              <a:rPr lang="en-US" dirty="0"/>
              <a:t>Pat facilitate – any experiences from the audience</a:t>
            </a:r>
            <a:endParaRPr dirty="0"/>
          </a:p>
        </p:txBody>
      </p:sp>
    </p:spTree>
    <p:extLst>
      <p:ext uri="{BB962C8B-B14F-4D97-AF65-F5344CB8AC3E}">
        <p14:creationId xmlns:p14="http://schemas.microsoft.com/office/powerpoint/2010/main" val="3865454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96C50D87-FB0B-2400-E196-5EC21C3B7692}"/>
            </a:ext>
          </a:extLst>
        </p:cNvPr>
        <p:cNvGrpSpPr/>
        <p:nvPr/>
      </p:nvGrpSpPr>
      <p:grpSpPr>
        <a:xfrm>
          <a:off x="0" y="0"/>
          <a:ext cx="0" cy="0"/>
          <a:chOff x="0" y="0"/>
          <a:chExt cx="0" cy="0"/>
        </a:xfrm>
      </p:grpSpPr>
      <p:sp>
        <p:nvSpPr>
          <p:cNvPr id="52" name="Google Shape;52;p:notes">
            <a:extLst>
              <a:ext uri="{FF2B5EF4-FFF2-40B4-BE49-F238E27FC236}">
                <a16:creationId xmlns:a16="http://schemas.microsoft.com/office/drawing/2014/main" id="{04B1A9C0-9C26-178A-E64E-10683CFF47EB}"/>
              </a:ext>
            </a:extLst>
          </p:cNvPr>
          <p:cNvSpPr>
            <a:spLocks noGrp="1" noRot="1" noChangeAspect="1"/>
          </p:cNvSpPr>
          <p:nvPr>
            <p:ph type="sldImg" idx="2"/>
          </p:nvPr>
        </p:nvSpPr>
        <p:spPr>
          <a:xfrm>
            <a:off x="1204913" y="704850"/>
            <a:ext cx="4695825" cy="35226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a:extLst>
              <a:ext uri="{FF2B5EF4-FFF2-40B4-BE49-F238E27FC236}">
                <a16:creationId xmlns:a16="http://schemas.microsoft.com/office/drawing/2014/main" id="{B64042C0-6F46-4D7A-423C-0098A881BFD9}"/>
              </a:ext>
            </a:extLst>
          </p:cNvPr>
          <p:cNvSpPr txBox="1">
            <a:spLocks noGrp="1"/>
          </p:cNvSpPr>
          <p:nvPr>
            <p:ph type="body" idx="1"/>
          </p:nvPr>
        </p:nvSpPr>
        <p:spPr>
          <a:xfrm>
            <a:off x="710566" y="4461037"/>
            <a:ext cx="5684521" cy="4226243"/>
          </a:xfrm>
          <a:prstGeom prst="rect">
            <a:avLst/>
          </a:prstGeom>
        </p:spPr>
        <p:txBody>
          <a:bodyPr spcFirstLastPara="1" wrap="square" lIns="94233" tIns="94233" rIns="94233" bIns="94233" anchor="t" anchorCtr="0">
            <a:noAutofit/>
          </a:bodyPr>
          <a:lstStyle/>
          <a:p>
            <a:r>
              <a:rPr lang="en-US" dirty="0"/>
              <a:t>Panelists and audience can respond – discuss in small groups before reporting out for each</a:t>
            </a:r>
            <a:endParaRPr dirty="0"/>
          </a:p>
        </p:txBody>
      </p:sp>
    </p:spTree>
    <p:extLst>
      <p:ext uri="{BB962C8B-B14F-4D97-AF65-F5344CB8AC3E}">
        <p14:creationId xmlns:p14="http://schemas.microsoft.com/office/powerpoint/2010/main" val="337585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a:extLst>
            <a:ext uri="{FF2B5EF4-FFF2-40B4-BE49-F238E27FC236}">
              <a16:creationId xmlns:a16="http://schemas.microsoft.com/office/drawing/2014/main" id="{D7002F0E-5304-5DD3-6105-782FA6A9A706}"/>
            </a:ext>
          </a:extLst>
        </p:cNvPr>
        <p:cNvGrpSpPr/>
        <p:nvPr/>
      </p:nvGrpSpPr>
      <p:grpSpPr>
        <a:xfrm>
          <a:off x="0" y="0"/>
          <a:ext cx="0" cy="0"/>
          <a:chOff x="0" y="0"/>
          <a:chExt cx="0" cy="0"/>
        </a:xfrm>
      </p:grpSpPr>
      <p:sp>
        <p:nvSpPr>
          <p:cNvPr id="58" name="Google Shape;58;g24728c4a469_0_217:notes">
            <a:extLst>
              <a:ext uri="{FF2B5EF4-FFF2-40B4-BE49-F238E27FC236}">
                <a16:creationId xmlns:a16="http://schemas.microsoft.com/office/drawing/2014/main" id="{58637EED-0A64-71DE-43BA-ACA3FB5E2DC1}"/>
              </a:ext>
            </a:extLst>
          </p:cNvPr>
          <p:cNvSpPr>
            <a:spLocks noGrp="1" noRot="1" noChangeAspect="1"/>
          </p:cNvSpPr>
          <p:nvPr>
            <p:ph type="sldImg" idx="2"/>
          </p:nvPr>
        </p:nvSpPr>
        <p:spPr>
          <a:xfrm>
            <a:off x="118110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4728c4a469_0_217:notes">
            <a:extLst>
              <a:ext uri="{FF2B5EF4-FFF2-40B4-BE49-F238E27FC236}">
                <a16:creationId xmlns:a16="http://schemas.microsoft.com/office/drawing/2014/main" id="{20729A4D-2C98-812D-6FCB-6245166291BF}"/>
              </a:ext>
            </a:extLst>
          </p:cNvPr>
          <p:cNvSpPr txBox="1">
            <a:spLocks noGrp="1"/>
          </p:cNvSpPr>
          <p:nvPr>
            <p:ph type="body" idx="1"/>
          </p:nvPr>
        </p:nvSpPr>
        <p:spPr>
          <a:xfrm>
            <a:off x="701675" y="4421824"/>
            <a:ext cx="5613400" cy="4189095"/>
          </a:xfrm>
          <a:prstGeom prst="rect">
            <a:avLst/>
          </a:prstGeom>
        </p:spPr>
        <p:txBody>
          <a:bodyPr spcFirstLastPara="1" wrap="square" lIns="93253" tIns="93253" rIns="93253" bIns="93253" anchor="t" anchorCtr="0">
            <a:noAutofit/>
          </a:bodyPr>
          <a:lstStyle/>
          <a:p>
            <a:r>
              <a:rPr lang="en-US" dirty="0"/>
              <a:t>If time, we can open it to other situations</a:t>
            </a:r>
            <a:endParaRPr dirty="0"/>
          </a:p>
        </p:txBody>
      </p:sp>
    </p:spTree>
    <p:extLst>
      <p:ext uri="{BB962C8B-B14F-4D97-AF65-F5344CB8AC3E}">
        <p14:creationId xmlns:p14="http://schemas.microsoft.com/office/powerpoint/2010/main" val="199430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A1718-6CDD-1BA1-FFA6-9D195DEB00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137A29-0AC8-39AD-3317-02E5D35AD4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8BA5AD6-3449-E373-8ACF-82038799A0F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52E3C00-FA64-D05B-AE94-A0363AAE76B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E13AE5-EEEF-4024-86E6-3AB26A650C3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82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927565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B99A8-B756-406F-A1D1-1735030DBAEB}" type="slidenum">
              <a:rPr lang="en-US"/>
              <a:pPr>
                <a:defRPr/>
              </a:pPr>
              <a:t>‹#›</a:t>
            </a:fld>
            <a:endParaRPr lang="en-US"/>
          </a:p>
        </p:txBody>
      </p:sp>
    </p:spTree>
    <p:extLst>
      <p:ext uri="{BB962C8B-B14F-4D97-AF65-F5344CB8AC3E}">
        <p14:creationId xmlns:p14="http://schemas.microsoft.com/office/powerpoint/2010/main" val="4902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2590800"/>
            <a:ext cx="4305300" cy="3657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2590800"/>
            <a:ext cx="4305300" cy="3657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B13B4B-B0B6-43E0-A513-DBC78A29CB2F}" type="slidenum">
              <a:rPr lang="en-US"/>
              <a:pPr>
                <a:defRPr/>
              </a:pPr>
              <a:t>‹#›</a:t>
            </a:fld>
            <a:endParaRPr lang="en-US"/>
          </a:p>
        </p:txBody>
      </p:sp>
    </p:spTree>
    <p:extLst>
      <p:ext uri="{BB962C8B-B14F-4D97-AF65-F5344CB8AC3E}">
        <p14:creationId xmlns:p14="http://schemas.microsoft.com/office/powerpoint/2010/main" val="246605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189" lvl="0" indent="-342892" rtl="0">
              <a:spcBef>
                <a:spcPts val="0"/>
              </a:spcBef>
              <a:spcAft>
                <a:spcPts val="0"/>
              </a:spcAft>
              <a:buSzPts val="1800"/>
              <a:buChar char="●"/>
              <a:defRPr/>
            </a:lvl1pPr>
            <a:lvl2pPr marL="914378" lvl="1" indent="-317492" rtl="0">
              <a:spcBef>
                <a:spcPts val="0"/>
              </a:spcBef>
              <a:spcAft>
                <a:spcPts val="0"/>
              </a:spcAft>
              <a:buSzPts val="1400"/>
              <a:buChar char="○"/>
              <a:defRPr/>
            </a:lvl2pPr>
            <a:lvl3pPr marL="1371566" lvl="2" indent="-317492" rtl="0">
              <a:spcBef>
                <a:spcPts val="0"/>
              </a:spcBef>
              <a:spcAft>
                <a:spcPts val="0"/>
              </a:spcAft>
              <a:buSzPts val="1400"/>
              <a:buChar char="■"/>
              <a:defRPr/>
            </a:lvl3pPr>
            <a:lvl4pPr marL="1828754" lvl="3" indent="-317492" rtl="0">
              <a:spcBef>
                <a:spcPts val="0"/>
              </a:spcBef>
              <a:spcAft>
                <a:spcPts val="0"/>
              </a:spcAft>
              <a:buSzPts val="1400"/>
              <a:buChar char="●"/>
              <a:defRPr/>
            </a:lvl4pPr>
            <a:lvl5pPr marL="2285943" lvl="4" indent="-317492" rtl="0">
              <a:spcBef>
                <a:spcPts val="0"/>
              </a:spcBef>
              <a:spcAft>
                <a:spcPts val="0"/>
              </a:spcAft>
              <a:buSzPts val="1400"/>
              <a:buChar char="○"/>
              <a:defRPr/>
            </a:lvl5pPr>
            <a:lvl6pPr marL="2743132" lvl="5" indent="-317492" rtl="0">
              <a:spcBef>
                <a:spcPts val="0"/>
              </a:spcBef>
              <a:spcAft>
                <a:spcPts val="0"/>
              </a:spcAft>
              <a:buSzPts val="1400"/>
              <a:buChar char="■"/>
              <a:defRPr/>
            </a:lvl6pPr>
            <a:lvl7pPr marL="3200320" lvl="6" indent="-317492" rtl="0">
              <a:spcBef>
                <a:spcPts val="0"/>
              </a:spcBef>
              <a:spcAft>
                <a:spcPts val="0"/>
              </a:spcAft>
              <a:buSzPts val="1400"/>
              <a:buChar char="●"/>
              <a:defRPr/>
            </a:lvl7pPr>
            <a:lvl8pPr marL="3657509" lvl="7" indent="-317492" rtl="0">
              <a:spcBef>
                <a:spcPts val="0"/>
              </a:spcBef>
              <a:spcAft>
                <a:spcPts val="0"/>
              </a:spcAft>
              <a:buSzPts val="1400"/>
              <a:buChar char="○"/>
              <a:defRPr/>
            </a:lvl8pPr>
            <a:lvl9pPr marL="4114697" lvl="8" indent="-317492"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pic>
        <p:nvPicPr>
          <p:cNvPr id="20" name="Google Shape;20;p4"/>
          <p:cNvPicPr preferRelativeResize="0"/>
          <p:nvPr/>
        </p:nvPicPr>
        <p:blipFill rotWithShape="1">
          <a:blip r:embed="rId2">
            <a:alphaModFix/>
          </a:blip>
          <a:srcRect/>
          <a:stretch/>
        </p:blipFill>
        <p:spPr>
          <a:xfrm>
            <a:off x="1" y="5470157"/>
            <a:ext cx="9144003" cy="1184644"/>
          </a:xfrm>
          <a:prstGeom prst="rect">
            <a:avLst/>
          </a:prstGeom>
          <a:noFill/>
          <a:ln>
            <a:noFill/>
          </a:ln>
        </p:spPr>
      </p:pic>
    </p:spTree>
    <p:extLst>
      <p:ext uri="{BB962C8B-B14F-4D97-AF65-F5344CB8AC3E}">
        <p14:creationId xmlns:p14="http://schemas.microsoft.com/office/powerpoint/2010/main" val="8039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272791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rmAutofit/>
          </a:bodyPr>
          <a:lstStyle>
            <a:lvl1pPr marL="457189" lvl="0" indent="-304793" rtl="0">
              <a:spcBef>
                <a:spcPts val="0"/>
              </a:spcBef>
              <a:spcAft>
                <a:spcPts val="0"/>
              </a:spcAft>
              <a:buSzPts val="1200"/>
              <a:buChar char="●"/>
              <a:defRPr sz="1200"/>
            </a:lvl1pPr>
            <a:lvl2pPr marL="914378" lvl="1" indent="-304793" rtl="0">
              <a:spcBef>
                <a:spcPts val="0"/>
              </a:spcBef>
              <a:spcAft>
                <a:spcPts val="0"/>
              </a:spcAft>
              <a:buSzPts val="1200"/>
              <a:buChar char="○"/>
              <a:defRPr sz="1200"/>
            </a:lvl2pPr>
            <a:lvl3pPr marL="1371566" lvl="2" indent="-304793" rtl="0">
              <a:spcBef>
                <a:spcPts val="0"/>
              </a:spcBef>
              <a:spcAft>
                <a:spcPts val="0"/>
              </a:spcAft>
              <a:buSzPts val="1200"/>
              <a:buChar char="■"/>
              <a:defRPr sz="1200"/>
            </a:lvl3pPr>
            <a:lvl4pPr marL="1828754" lvl="3" indent="-304793" rtl="0">
              <a:spcBef>
                <a:spcPts val="0"/>
              </a:spcBef>
              <a:spcAft>
                <a:spcPts val="0"/>
              </a:spcAft>
              <a:buSzPts val="1200"/>
              <a:buChar char="●"/>
              <a:defRPr sz="1200"/>
            </a:lvl4pPr>
            <a:lvl5pPr marL="2285943" lvl="4" indent="-304793" rtl="0">
              <a:spcBef>
                <a:spcPts val="0"/>
              </a:spcBef>
              <a:spcAft>
                <a:spcPts val="0"/>
              </a:spcAft>
              <a:buSzPts val="1200"/>
              <a:buChar char="○"/>
              <a:defRPr sz="1200"/>
            </a:lvl5pPr>
            <a:lvl6pPr marL="2743132" lvl="5" indent="-304793" rtl="0">
              <a:spcBef>
                <a:spcPts val="0"/>
              </a:spcBef>
              <a:spcAft>
                <a:spcPts val="0"/>
              </a:spcAft>
              <a:buSzPts val="1200"/>
              <a:buChar char="■"/>
              <a:defRPr sz="1200"/>
            </a:lvl6pPr>
            <a:lvl7pPr marL="3200320" lvl="6" indent="-304793" rtl="0">
              <a:spcBef>
                <a:spcPts val="0"/>
              </a:spcBef>
              <a:spcAft>
                <a:spcPts val="0"/>
              </a:spcAft>
              <a:buSzPts val="1200"/>
              <a:buChar char="●"/>
              <a:defRPr sz="1200"/>
            </a:lvl7pPr>
            <a:lvl8pPr marL="3657509" lvl="7" indent="-304793" rtl="0">
              <a:spcBef>
                <a:spcPts val="0"/>
              </a:spcBef>
              <a:spcAft>
                <a:spcPts val="0"/>
              </a:spcAft>
              <a:buSzPts val="1200"/>
              <a:buChar char="○"/>
              <a:defRPr sz="1200"/>
            </a:lvl8pPr>
            <a:lvl9pPr marL="4114697" lvl="8" indent="-304793" rtl="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45804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405240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6"/>
        <p:cNvGrpSpPr/>
        <p:nvPr/>
      </p:nvGrpSpPr>
      <p:grpSpPr>
        <a:xfrm>
          <a:off x="0" y="0"/>
          <a:ext cx="0" cy="0"/>
          <a:chOff x="0" y="0"/>
          <a:chExt cx="0" cy="0"/>
        </a:xfrm>
      </p:grpSpPr>
      <p:sp>
        <p:nvSpPr>
          <p:cNvPr id="37" name="Google Shape;37;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8" name="Google Shape;38;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normAutofit/>
          </a:bodyPr>
          <a:lstStyle>
            <a:lvl1pPr marL="457189" lvl="0" indent="-342892" rtl="0">
              <a:spcBef>
                <a:spcPts val="0"/>
              </a:spcBef>
              <a:spcAft>
                <a:spcPts val="0"/>
              </a:spcAft>
              <a:buSzPts val="1800"/>
              <a:buChar char="●"/>
              <a:defRPr/>
            </a:lvl1pPr>
            <a:lvl2pPr marL="914378" lvl="1" indent="-317492" rtl="0">
              <a:spcBef>
                <a:spcPts val="0"/>
              </a:spcBef>
              <a:spcAft>
                <a:spcPts val="0"/>
              </a:spcAft>
              <a:buSzPts val="1400"/>
              <a:buChar char="○"/>
              <a:defRPr/>
            </a:lvl2pPr>
            <a:lvl3pPr marL="1371566" lvl="2" indent="-317492" rtl="0">
              <a:spcBef>
                <a:spcPts val="0"/>
              </a:spcBef>
              <a:spcAft>
                <a:spcPts val="0"/>
              </a:spcAft>
              <a:buSzPts val="1400"/>
              <a:buChar char="■"/>
              <a:defRPr/>
            </a:lvl3pPr>
            <a:lvl4pPr marL="1828754" lvl="3" indent="-317492" rtl="0">
              <a:spcBef>
                <a:spcPts val="0"/>
              </a:spcBef>
              <a:spcAft>
                <a:spcPts val="0"/>
              </a:spcAft>
              <a:buSzPts val="1400"/>
              <a:buChar char="●"/>
              <a:defRPr/>
            </a:lvl4pPr>
            <a:lvl5pPr marL="2285943" lvl="4" indent="-317492" rtl="0">
              <a:spcBef>
                <a:spcPts val="0"/>
              </a:spcBef>
              <a:spcAft>
                <a:spcPts val="0"/>
              </a:spcAft>
              <a:buSzPts val="1400"/>
              <a:buChar char="○"/>
              <a:defRPr/>
            </a:lvl5pPr>
            <a:lvl6pPr marL="2743132" lvl="5" indent="-317492" rtl="0">
              <a:spcBef>
                <a:spcPts val="0"/>
              </a:spcBef>
              <a:spcAft>
                <a:spcPts val="0"/>
              </a:spcAft>
              <a:buSzPts val="1400"/>
              <a:buChar char="■"/>
              <a:defRPr/>
            </a:lvl6pPr>
            <a:lvl7pPr marL="3200320" lvl="6" indent="-317492" rtl="0">
              <a:spcBef>
                <a:spcPts val="0"/>
              </a:spcBef>
              <a:spcAft>
                <a:spcPts val="0"/>
              </a:spcAft>
              <a:buSzPts val="1400"/>
              <a:buChar char="●"/>
              <a:defRPr/>
            </a:lvl7pPr>
            <a:lvl8pPr marL="3657509" lvl="7" indent="-317492" rtl="0">
              <a:spcBef>
                <a:spcPts val="0"/>
              </a:spcBef>
              <a:spcAft>
                <a:spcPts val="0"/>
              </a:spcAft>
              <a:buSzPts val="1400"/>
              <a:buChar char="○"/>
              <a:defRPr/>
            </a:lvl8pPr>
            <a:lvl9pPr marL="4114697" lvl="8" indent="-317492" rtl="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92630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rmAutofit/>
          </a:bodyPr>
          <a:lstStyle>
            <a:lvl1pPr marL="457189" lvl="0" indent="-228594" rtl="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367855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rmAutofit/>
          </a:bodyPr>
          <a:lstStyle>
            <a:lvl1pPr marL="457189" lvl="0" indent="-342892" algn="ctr" rtl="0">
              <a:spcBef>
                <a:spcPts val="0"/>
              </a:spcBef>
              <a:spcAft>
                <a:spcPts val="0"/>
              </a:spcAft>
              <a:buSzPts val="1800"/>
              <a:buChar char="●"/>
              <a:defRPr/>
            </a:lvl1pPr>
            <a:lvl2pPr marL="914378" lvl="1" indent="-317492" algn="ctr" rtl="0">
              <a:spcBef>
                <a:spcPts val="0"/>
              </a:spcBef>
              <a:spcAft>
                <a:spcPts val="0"/>
              </a:spcAft>
              <a:buSzPts val="1400"/>
              <a:buChar char="○"/>
              <a:defRPr/>
            </a:lvl2pPr>
            <a:lvl3pPr marL="1371566" lvl="2" indent="-317492" algn="ctr" rtl="0">
              <a:spcBef>
                <a:spcPts val="0"/>
              </a:spcBef>
              <a:spcAft>
                <a:spcPts val="0"/>
              </a:spcAft>
              <a:buSzPts val="1400"/>
              <a:buChar char="■"/>
              <a:defRPr/>
            </a:lvl3pPr>
            <a:lvl4pPr marL="1828754" lvl="3" indent="-317492" algn="ctr" rtl="0">
              <a:spcBef>
                <a:spcPts val="0"/>
              </a:spcBef>
              <a:spcAft>
                <a:spcPts val="0"/>
              </a:spcAft>
              <a:buSzPts val="1400"/>
              <a:buChar char="●"/>
              <a:defRPr/>
            </a:lvl4pPr>
            <a:lvl5pPr marL="2285943" lvl="4" indent="-317492" algn="ctr" rtl="0">
              <a:spcBef>
                <a:spcPts val="0"/>
              </a:spcBef>
              <a:spcAft>
                <a:spcPts val="0"/>
              </a:spcAft>
              <a:buSzPts val="1400"/>
              <a:buChar char="○"/>
              <a:defRPr/>
            </a:lvl5pPr>
            <a:lvl6pPr marL="2743132" lvl="5" indent="-317492" algn="ctr" rtl="0">
              <a:spcBef>
                <a:spcPts val="0"/>
              </a:spcBef>
              <a:spcAft>
                <a:spcPts val="0"/>
              </a:spcAft>
              <a:buSzPts val="1400"/>
              <a:buChar char="■"/>
              <a:defRPr/>
            </a:lvl6pPr>
            <a:lvl7pPr marL="3200320" lvl="6" indent="-317492" algn="ctr" rtl="0">
              <a:spcBef>
                <a:spcPts val="0"/>
              </a:spcBef>
              <a:spcAft>
                <a:spcPts val="0"/>
              </a:spcAft>
              <a:buSzPts val="1400"/>
              <a:buChar char="●"/>
              <a:defRPr/>
            </a:lvl7pPr>
            <a:lvl8pPr marL="3657509" lvl="7" indent="-317492" algn="ctr" rtl="0">
              <a:spcBef>
                <a:spcPts val="0"/>
              </a:spcBef>
              <a:spcAft>
                <a:spcPts val="0"/>
              </a:spcAft>
              <a:buSzPts val="1400"/>
              <a:buChar char="○"/>
              <a:defRPr/>
            </a:lvl8pPr>
            <a:lvl9pPr marL="4114697" lvl="8" indent="-317492" algn="ctr" rtl="0">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3700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6AA0E6-3B7A-472D-B2B4-C77506AEB15D}" type="slidenum">
              <a:rPr lang="en-US"/>
              <a:pPr>
                <a:defRPr/>
              </a:pPr>
              <a:t>‹#›</a:t>
            </a:fld>
            <a:endParaRPr lang="en-US"/>
          </a:p>
        </p:txBody>
      </p:sp>
    </p:spTree>
    <p:extLst>
      <p:ext uri="{BB962C8B-B14F-4D97-AF65-F5344CB8AC3E}">
        <p14:creationId xmlns:p14="http://schemas.microsoft.com/office/powerpoint/2010/main" val="389120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4052477910"/>
      </p:ext>
    </p:extLst>
  </p:cSld>
  <p:clrMap bg1="lt1" tx1="dk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9" r:id="rId9"/>
    <p:sldLayoutId id="2147483820" r:id="rId10"/>
    <p:sldLayoutId id="214748382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p:cNvGrpSpPr/>
        <p:nvPr/>
      </p:nvGrpSpPr>
      <p:grpSpPr>
        <a:xfrm>
          <a:off x="0" y="0"/>
          <a:ext cx="0" cy="0"/>
          <a:chOff x="0" y="0"/>
          <a:chExt cx="0" cy="0"/>
        </a:xfrm>
      </p:grpSpPr>
      <p:sp>
        <p:nvSpPr>
          <p:cNvPr id="55" name="Google Shape;55;p13">
            <a:extLst>
              <a:ext uri="{C183D7F6-B498-43B3-948B-1728B52AA6E4}">
                <adec:decorative xmlns:adec="http://schemas.microsoft.com/office/drawing/2017/decorative" val="1"/>
              </a:ext>
            </a:extLst>
          </p:cNvPr>
          <p:cNvSpPr txBox="1">
            <a:spLocks noGrp="1"/>
          </p:cNvSpPr>
          <p:nvPr>
            <p:ph type="title" idx="4294967295"/>
          </p:nvPr>
        </p:nvSpPr>
        <p:spPr>
          <a:xfrm>
            <a:off x="-228999" y="4313644"/>
            <a:ext cx="7239000" cy="2215961"/>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ctr" defTabSz="914378" rtl="0" eaLnBrk="1" fontAlgn="auto" latinLnBrk="0" hangingPunct="1">
              <a:lnSpc>
                <a:spcPct val="100000"/>
              </a:lnSpc>
              <a:spcBef>
                <a:spcPts val="0"/>
              </a:spcBef>
              <a:spcAft>
                <a:spcPts val="0"/>
              </a:spcAft>
              <a:buClr>
                <a:srgbClr val="000000"/>
              </a:buClr>
              <a:buSzPts val="1100"/>
              <a:buFontTx/>
              <a:buNone/>
              <a:tabLst/>
              <a:defRPr/>
            </a:pPr>
            <a:r>
              <a:rPr lang="en-US" sz="3600" b="1" dirty="0">
                <a:solidFill>
                  <a:srgbClr val="EEB221"/>
                </a:solidFill>
              </a:rPr>
              <a:t>Transportation: </a:t>
            </a:r>
            <a:br>
              <a:rPr lang="en-US" sz="3600" b="1" dirty="0">
                <a:solidFill>
                  <a:srgbClr val="EEB221"/>
                </a:solidFill>
              </a:rPr>
            </a:br>
            <a:r>
              <a:rPr lang="en-US" sz="3600" b="1" dirty="0">
                <a:solidFill>
                  <a:srgbClr val="EEB221"/>
                </a:solidFill>
              </a:rPr>
              <a:t>Ease on Down the Road</a:t>
            </a:r>
            <a:br>
              <a:rPr kumimoji="0" lang="en-US" sz="3600" b="1" i="0" u="none" strike="noStrike" kern="0" cap="none" spc="0" normalizeH="0" baseline="0" noProof="0" dirty="0">
                <a:ln>
                  <a:noFill/>
                </a:ln>
                <a:solidFill>
                  <a:srgbClr val="EEB221"/>
                </a:solidFill>
                <a:effectLst/>
                <a:uLnTx/>
                <a:uFillTx/>
                <a:latin typeface="Montserrat SemiBold" panose="00000700000000000000" pitchFamily="2" charset="0"/>
                <a:ea typeface="Montserrat ExtraBold"/>
                <a:cs typeface="Montserrat ExtraBold"/>
                <a:sym typeface="Montserrat ExtraBold"/>
              </a:rPr>
            </a:br>
            <a:endParaRPr kumimoji="0" lang="en-US" sz="3600" b="1" i="0" u="none" strike="noStrike" kern="0" cap="none" spc="0" normalizeH="0" baseline="0" noProof="0" dirty="0">
              <a:ln>
                <a:noFill/>
              </a:ln>
              <a:solidFill>
                <a:srgbClr val="EEB221"/>
              </a:solidFill>
              <a:effectLst/>
              <a:uLnTx/>
              <a:uFillTx/>
              <a:latin typeface="Montserrat SemiBold" panose="00000700000000000000" pitchFamily="2" charset="0"/>
              <a:ea typeface="Montserrat ExtraBold"/>
              <a:cs typeface="Montserrat ExtraBold"/>
              <a:sym typeface="Montserrat ExtraBold"/>
            </a:endParaRPr>
          </a:p>
          <a:p>
            <a:pPr marL="0" marR="0" lvl="0" indent="0" algn="ctr" defTabSz="914378" rtl="0" eaLnBrk="1" fontAlgn="auto" latinLnBrk="0" hangingPunct="1">
              <a:lnSpc>
                <a:spcPct val="100000"/>
              </a:lnSpc>
              <a:spcBef>
                <a:spcPts val="0"/>
              </a:spcBef>
              <a:spcAft>
                <a:spcPts val="0"/>
              </a:spcAft>
              <a:buClr>
                <a:srgbClr val="000000"/>
              </a:buClr>
              <a:buSzPts val="1100"/>
              <a:buFontTx/>
              <a:buNone/>
              <a:tabLst/>
              <a:defRPr/>
            </a:pPr>
            <a:r>
              <a:rPr kumimoji="0" lang="en-US" sz="2400" b="0" i="0" u="none" strike="noStrike" kern="0" cap="none" spc="0" normalizeH="0" baseline="0" noProof="0" dirty="0">
                <a:ln>
                  <a:noFill/>
                </a:ln>
                <a:solidFill>
                  <a:srgbClr val="EEB221"/>
                </a:solidFill>
                <a:effectLst/>
                <a:uLnTx/>
                <a:uFillTx/>
                <a:latin typeface="Montserrat SemiBold" panose="00000700000000000000" pitchFamily="2" charset="0"/>
                <a:ea typeface="Montserrat ExtraBold"/>
                <a:cs typeface="Montserrat ExtraBold"/>
                <a:sym typeface="Montserrat ExtraBold"/>
              </a:rPr>
              <a:t>2025 Project HOPE-VA Conference</a:t>
            </a:r>
          </a:p>
        </p:txBody>
      </p:sp>
      <p:pic>
        <p:nvPicPr>
          <p:cNvPr id="56" name="Google Shape;56;p13">
            <a:extLst>
              <a:ext uri="{C183D7F6-B498-43B3-948B-1728B52AA6E4}">
                <adec:decorative xmlns:adec="http://schemas.microsoft.com/office/drawing/2017/decorative" val="1"/>
              </a:ext>
            </a:extLst>
          </p:cNvPr>
          <p:cNvPicPr preferRelativeResize="0"/>
          <p:nvPr/>
        </p:nvPicPr>
        <p:blipFill rotWithShape="1">
          <a:blip r:embed="rId4">
            <a:alphaModFix/>
          </a:blip>
          <a:srcRect l="9" r="9"/>
          <a:stretch/>
        </p:blipFill>
        <p:spPr>
          <a:xfrm>
            <a:off x="7010001" y="1159376"/>
            <a:ext cx="1611625" cy="551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a:extLst>
            <a:ext uri="{FF2B5EF4-FFF2-40B4-BE49-F238E27FC236}">
              <a16:creationId xmlns:a16="http://schemas.microsoft.com/office/drawing/2014/main" id="{4AAA772B-C0D1-6B53-49D9-D916570CBFE2}"/>
            </a:ext>
          </a:extLst>
        </p:cNvPr>
        <p:cNvGrpSpPr/>
        <p:nvPr/>
      </p:nvGrpSpPr>
      <p:grpSpPr>
        <a:xfrm>
          <a:off x="0" y="0"/>
          <a:ext cx="0" cy="0"/>
          <a:chOff x="0" y="0"/>
          <a:chExt cx="0" cy="0"/>
        </a:xfrm>
      </p:grpSpPr>
      <p:sp>
        <p:nvSpPr>
          <p:cNvPr id="55" name="Google Shape;55;p13">
            <a:extLst>
              <a:ext uri="{FF2B5EF4-FFF2-40B4-BE49-F238E27FC236}">
                <a16:creationId xmlns:a16="http://schemas.microsoft.com/office/drawing/2014/main" id="{EAAB0BC6-2098-6311-7DB6-BAAAD4642899}"/>
              </a:ext>
              <a:ext uri="{C183D7F6-B498-43B3-948B-1728B52AA6E4}">
                <adec:decorative xmlns:adec="http://schemas.microsoft.com/office/drawing/2017/decorative" val="1"/>
              </a:ext>
            </a:extLst>
          </p:cNvPr>
          <p:cNvSpPr txBox="1">
            <a:spLocks noGrp="1"/>
          </p:cNvSpPr>
          <p:nvPr>
            <p:ph type="title" idx="4294967295"/>
          </p:nvPr>
        </p:nvSpPr>
        <p:spPr>
          <a:xfrm>
            <a:off x="0" y="4959991"/>
            <a:ext cx="7239000" cy="738633"/>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ctr" defTabSz="914378" rtl="0" eaLnBrk="1" fontAlgn="auto" latinLnBrk="0" hangingPunct="1">
              <a:lnSpc>
                <a:spcPct val="100000"/>
              </a:lnSpc>
              <a:spcBef>
                <a:spcPts val="0"/>
              </a:spcBef>
              <a:spcAft>
                <a:spcPts val="0"/>
              </a:spcAft>
              <a:buClr>
                <a:srgbClr val="000000"/>
              </a:buClr>
              <a:buSzPts val="1100"/>
              <a:buFontTx/>
              <a:buNone/>
              <a:tabLst/>
              <a:defRPr/>
            </a:pPr>
            <a:r>
              <a:rPr lang="en-US" sz="3600" b="1" dirty="0">
                <a:solidFill>
                  <a:srgbClr val="EEB221"/>
                </a:solidFill>
              </a:rPr>
              <a:t>Some Scenarios to Discuss</a:t>
            </a:r>
            <a:endParaRPr kumimoji="0" lang="en-US" sz="2400" b="0" i="0" u="none" strike="noStrike" kern="0" cap="none" spc="0" normalizeH="0" baseline="0" noProof="0" dirty="0">
              <a:ln>
                <a:noFill/>
              </a:ln>
              <a:solidFill>
                <a:srgbClr val="EEB221"/>
              </a:solidFill>
              <a:effectLst/>
              <a:uLnTx/>
              <a:uFillTx/>
              <a:latin typeface="Montserrat SemiBold" panose="00000700000000000000" pitchFamily="2" charset="0"/>
              <a:ea typeface="Montserrat ExtraBold"/>
              <a:cs typeface="Montserrat ExtraBold"/>
              <a:sym typeface="Montserrat ExtraBold"/>
            </a:endParaRPr>
          </a:p>
        </p:txBody>
      </p:sp>
      <p:pic>
        <p:nvPicPr>
          <p:cNvPr id="56" name="Google Shape;56;p13">
            <a:extLst>
              <a:ext uri="{FF2B5EF4-FFF2-40B4-BE49-F238E27FC236}">
                <a16:creationId xmlns:a16="http://schemas.microsoft.com/office/drawing/2014/main" id="{204E0603-D449-A497-6654-B488F7C5A518}"/>
              </a:ext>
              <a:ext uri="{C183D7F6-B498-43B3-948B-1728B52AA6E4}">
                <adec:decorative xmlns:adec="http://schemas.microsoft.com/office/drawing/2017/decorative" val="1"/>
              </a:ext>
            </a:extLst>
          </p:cNvPr>
          <p:cNvPicPr preferRelativeResize="0"/>
          <p:nvPr/>
        </p:nvPicPr>
        <p:blipFill rotWithShape="1">
          <a:blip r:embed="rId4">
            <a:alphaModFix/>
          </a:blip>
          <a:srcRect l="9" r="9"/>
          <a:stretch/>
        </p:blipFill>
        <p:spPr>
          <a:xfrm>
            <a:off x="7010001" y="1159376"/>
            <a:ext cx="1611625" cy="551200"/>
          </a:xfrm>
          <a:prstGeom prst="rect">
            <a:avLst/>
          </a:prstGeom>
          <a:noFill/>
          <a:ln>
            <a:noFill/>
          </a:ln>
        </p:spPr>
      </p:pic>
    </p:spTree>
    <p:extLst>
      <p:ext uri="{BB962C8B-B14F-4D97-AF65-F5344CB8AC3E}">
        <p14:creationId xmlns:p14="http://schemas.microsoft.com/office/powerpoint/2010/main" val="294695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CFCE6-4150-A5B6-8738-473097FC9190}"/>
              </a:ext>
            </a:extLst>
          </p:cNvPr>
          <p:cNvSpPr>
            <a:spLocks noGrp="1"/>
          </p:cNvSpPr>
          <p:nvPr>
            <p:ph type="title"/>
          </p:nvPr>
        </p:nvSpPr>
        <p:spPr/>
        <p:txBody>
          <a:bodyPr/>
          <a:lstStyle/>
          <a:p>
            <a:r>
              <a:rPr lang="en-US" dirty="0"/>
              <a:t>UHY-1</a:t>
            </a:r>
          </a:p>
        </p:txBody>
      </p:sp>
      <p:sp>
        <p:nvSpPr>
          <p:cNvPr id="4" name="Rectangle 1">
            <a:extLst>
              <a:ext uri="{FF2B5EF4-FFF2-40B4-BE49-F238E27FC236}">
                <a16:creationId xmlns:a16="http://schemas.microsoft.com/office/drawing/2014/main" id="{6E16D42F-1781-F63B-BF53-50E349B15FC2}"/>
              </a:ext>
            </a:extLst>
          </p:cNvPr>
          <p:cNvSpPr>
            <a:spLocks noGrp="1" noChangeArrowheads="1"/>
          </p:cNvSpPr>
          <p:nvPr>
            <p:ph type="body" idx="1"/>
          </p:nvPr>
        </p:nvSpPr>
        <p:spPr bwMode="auto">
          <a:xfrm>
            <a:off x="311700" y="1485719"/>
            <a:ext cx="83370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ontserrat Medium" panose="00000600000000000000" pitchFamily="2" charset="0"/>
              </a:rPr>
              <a:t>An 18-year-old girl living in the school division had a fight with her mother and left home to live doubled-up with a family member in a neighboring school division.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dirty="0">
              <a:solidFill>
                <a:schemeClr val="tx1"/>
              </a:solidFill>
              <a:latin typeface="Montserrat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ontserrat Medium" panose="00000600000000000000" pitchFamily="2" charset="0"/>
              </a:rPr>
              <a:t>It is a 40-minute commute to the school of </a:t>
            </a:r>
            <a:r>
              <a:rPr lang="en-US" altLang="en-US" sz="2800" dirty="0">
                <a:solidFill>
                  <a:schemeClr val="tx1"/>
                </a:solidFill>
                <a:latin typeface="Montserrat Medium" panose="00000600000000000000" pitchFamily="2" charset="0"/>
              </a:rPr>
              <a:t>origin</a:t>
            </a:r>
            <a:r>
              <a:rPr kumimoji="0" lang="en-US" altLang="en-US" sz="2800" b="0" i="0" u="none" strike="noStrike" cap="none" normalizeH="0" baseline="0" dirty="0">
                <a:ln>
                  <a:noFill/>
                </a:ln>
                <a:solidFill>
                  <a:schemeClr val="tx1"/>
                </a:solidFill>
                <a:effectLst/>
                <a:latin typeface="Montserrat Medium" panose="00000600000000000000" pitchFamily="2" charset="0"/>
              </a:rPr>
              <a:t>. She has requested transportation back to her school.</a:t>
            </a:r>
          </a:p>
        </p:txBody>
      </p:sp>
    </p:spTree>
    <p:extLst>
      <p:ext uri="{BB962C8B-B14F-4D97-AF65-F5344CB8AC3E}">
        <p14:creationId xmlns:p14="http://schemas.microsoft.com/office/powerpoint/2010/main" val="1417277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CA5B-29CB-B324-C5E8-3274539B310F}"/>
              </a:ext>
            </a:extLst>
          </p:cNvPr>
          <p:cNvSpPr>
            <a:spLocks noGrp="1"/>
          </p:cNvSpPr>
          <p:nvPr>
            <p:ph type="title"/>
          </p:nvPr>
        </p:nvSpPr>
        <p:spPr/>
        <p:txBody>
          <a:bodyPr/>
          <a:lstStyle/>
          <a:p>
            <a:r>
              <a:rPr lang="en-US" dirty="0"/>
              <a:t>UHY - 2</a:t>
            </a:r>
          </a:p>
        </p:txBody>
      </p:sp>
      <p:sp>
        <p:nvSpPr>
          <p:cNvPr id="4" name="Rectangle 1">
            <a:extLst>
              <a:ext uri="{FF2B5EF4-FFF2-40B4-BE49-F238E27FC236}">
                <a16:creationId xmlns:a16="http://schemas.microsoft.com/office/drawing/2014/main" id="{21551C7A-ABE4-4132-AC9F-AA9A0AA4E501}"/>
              </a:ext>
            </a:extLst>
          </p:cNvPr>
          <p:cNvSpPr>
            <a:spLocks noGrp="1" noChangeArrowheads="1"/>
          </p:cNvSpPr>
          <p:nvPr>
            <p:ph type="body" idx="1"/>
          </p:nvPr>
        </p:nvSpPr>
        <p:spPr bwMode="auto">
          <a:xfrm>
            <a:off x="629200" y="2090172"/>
            <a:ext cx="763456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ontserrat Medium" panose="00000600000000000000" pitchFamily="2" charset="0"/>
              </a:rPr>
              <a:t>A 17-year-old male was kicked out of his dad's house. His sister is letting him stay with her, but she is over 25 miles away from the high school. The school division is short on drivers and doesn't have transportation for him.</a:t>
            </a:r>
          </a:p>
        </p:txBody>
      </p:sp>
    </p:spTree>
    <p:extLst>
      <p:ext uri="{BB962C8B-B14F-4D97-AF65-F5344CB8AC3E}">
        <p14:creationId xmlns:p14="http://schemas.microsoft.com/office/powerpoint/2010/main" val="8509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1D5B3-BB38-2B83-06A8-4F86569B8091}"/>
              </a:ext>
            </a:extLst>
          </p:cNvPr>
          <p:cNvSpPr>
            <a:spLocks noGrp="1"/>
          </p:cNvSpPr>
          <p:nvPr>
            <p:ph type="title"/>
          </p:nvPr>
        </p:nvSpPr>
        <p:spPr/>
        <p:txBody>
          <a:bodyPr/>
          <a:lstStyle/>
          <a:p>
            <a:r>
              <a:rPr lang="en-US" dirty="0"/>
              <a:t>Motels</a:t>
            </a:r>
          </a:p>
        </p:txBody>
      </p:sp>
      <p:sp>
        <p:nvSpPr>
          <p:cNvPr id="4" name="Rectangle 1">
            <a:extLst>
              <a:ext uri="{FF2B5EF4-FFF2-40B4-BE49-F238E27FC236}">
                <a16:creationId xmlns:a16="http://schemas.microsoft.com/office/drawing/2014/main" id="{690666B8-55C4-C5FA-F043-4FBBE19F94A0}"/>
              </a:ext>
            </a:extLst>
          </p:cNvPr>
          <p:cNvSpPr>
            <a:spLocks noGrp="1" noChangeArrowheads="1"/>
          </p:cNvSpPr>
          <p:nvPr>
            <p:ph type="body" idx="1"/>
          </p:nvPr>
        </p:nvSpPr>
        <p:spPr bwMode="auto">
          <a:xfrm>
            <a:off x="311700" y="2309392"/>
            <a:ext cx="811108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ontserrat Medium" panose="00000600000000000000" pitchFamily="2" charset="0"/>
              </a:rPr>
              <a:t>Two elementary students are living in a local motel. The school district does have buses that go past the motel. The motel will not allow for there to be a bus stop there.</a:t>
            </a:r>
          </a:p>
        </p:txBody>
      </p:sp>
    </p:spTree>
    <p:extLst>
      <p:ext uri="{BB962C8B-B14F-4D97-AF65-F5344CB8AC3E}">
        <p14:creationId xmlns:p14="http://schemas.microsoft.com/office/powerpoint/2010/main" val="2257047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9975B"/>
        </a:solidFill>
        <a:effectLst/>
      </p:bgPr>
    </p:bg>
    <p:spTree>
      <p:nvGrpSpPr>
        <p:cNvPr id="1" name="Shape 60">
          <a:extLst>
            <a:ext uri="{FF2B5EF4-FFF2-40B4-BE49-F238E27FC236}">
              <a16:creationId xmlns:a16="http://schemas.microsoft.com/office/drawing/2014/main" id="{56D50DB1-7E65-D02C-FC4C-D8A18A4E859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CC99470-9D88-A1EA-3F56-1A2E97A0E8E6}"/>
              </a:ext>
            </a:extLst>
          </p:cNvPr>
          <p:cNvSpPr>
            <a:spLocks noGrp="1"/>
          </p:cNvSpPr>
          <p:nvPr>
            <p:ph type="title"/>
          </p:nvPr>
        </p:nvSpPr>
        <p:spPr>
          <a:xfrm>
            <a:off x="1333500" y="2417583"/>
            <a:ext cx="5905500" cy="2022833"/>
          </a:xfrm>
        </p:spPr>
        <p:txBody>
          <a:bodyPr>
            <a:noAutofit/>
          </a:bodyPr>
          <a:lstStyle/>
          <a:p>
            <a:r>
              <a:rPr lang="en-GB" sz="3600" b="1" dirty="0">
                <a:solidFill>
                  <a:srgbClr val="135740"/>
                </a:solidFill>
                <a:latin typeface="Montserrat"/>
                <a:ea typeface="Montserrat"/>
                <a:cs typeface="Montserrat"/>
                <a:sym typeface="Montserrat"/>
              </a:rPr>
              <a:t>Other Scenarios?</a:t>
            </a:r>
            <a:endParaRPr lang="en-US" sz="2700" dirty="0"/>
          </a:p>
        </p:txBody>
      </p:sp>
    </p:spTree>
    <p:custDataLst>
      <p:tags r:id="rId1"/>
    </p:custDataLst>
    <p:extLst>
      <p:ext uri="{BB962C8B-B14F-4D97-AF65-F5344CB8AC3E}">
        <p14:creationId xmlns:p14="http://schemas.microsoft.com/office/powerpoint/2010/main" val="2296268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AF0ED"/>
        </a:solidFill>
        <a:effectLst/>
      </p:bgPr>
    </p:bg>
    <p:spTree>
      <p:nvGrpSpPr>
        <p:cNvPr id="1" name="">
          <a:extLst>
            <a:ext uri="{FF2B5EF4-FFF2-40B4-BE49-F238E27FC236}">
              <a16:creationId xmlns:a16="http://schemas.microsoft.com/office/drawing/2014/main" id="{CA87720E-B0AA-925C-1E72-2B06EEAADA2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772237A-3D4C-3086-CE7F-A8AA95AEE3B3}"/>
              </a:ext>
            </a:extLst>
          </p:cNvPr>
          <p:cNvSpPr txBox="1"/>
          <p:nvPr/>
        </p:nvSpPr>
        <p:spPr>
          <a:xfrm>
            <a:off x="732136" y="5367531"/>
            <a:ext cx="7679729" cy="461665"/>
          </a:xfrm>
          <a:prstGeom prst="rect">
            <a:avLst/>
          </a:prstGeom>
          <a:noFill/>
        </p:spPr>
        <p:txBody>
          <a:bodyPr wrap="square" rtlCol="0">
            <a:spAutoFit/>
          </a:bodyPr>
          <a:lstStyle/>
          <a:p>
            <a:pPr defTabSz="685800" eaLnBrk="1" fontAlgn="auto" hangingPunct="1">
              <a:spcBef>
                <a:spcPts val="0"/>
              </a:spcBef>
              <a:spcAft>
                <a:spcPts val="0"/>
              </a:spcAft>
              <a:defRPr/>
            </a:pPr>
            <a:r>
              <a:rPr lang="en-US" sz="2400" b="1" dirty="0">
                <a:solidFill>
                  <a:srgbClr val="135740"/>
                </a:solidFill>
                <a:latin typeface="Montserrat Bold" panose="00000800000000000000" pitchFamily="2" charset="0"/>
              </a:rPr>
              <a:t>www.projecthopevirginia.org/learning-library</a:t>
            </a:r>
          </a:p>
        </p:txBody>
      </p:sp>
      <p:pic>
        <p:nvPicPr>
          <p:cNvPr id="3" name="Picture 2">
            <a:extLst>
              <a:ext uri="{FF2B5EF4-FFF2-40B4-BE49-F238E27FC236}">
                <a16:creationId xmlns:a16="http://schemas.microsoft.com/office/drawing/2014/main" id="{DED148D1-EFE6-0AA7-1048-FBFF36AA9ACB}"/>
              </a:ext>
            </a:extLst>
          </p:cNvPr>
          <p:cNvPicPr>
            <a:picLocks noChangeAspect="1"/>
          </p:cNvPicPr>
          <p:nvPr/>
        </p:nvPicPr>
        <p:blipFill>
          <a:blip r:embed="rId3"/>
          <a:stretch>
            <a:fillRect/>
          </a:stretch>
        </p:blipFill>
        <p:spPr>
          <a:xfrm>
            <a:off x="4503420" y="957256"/>
            <a:ext cx="4235803" cy="42539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a:extLst>
              <a:ext uri="{FF2B5EF4-FFF2-40B4-BE49-F238E27FC236}">
                <a16:creationId xmlns:a16="http://schemas.microsoft.com/office/drawing/2014/main" id="{0D0037BA-96B1-DE25-3C8F-B541ADDBF230}"/>
              </a:ext>
            </a:extLst>
          </p:cNvPr>
          <p:cNvSpPr/>
          <p:nvPr/>
        </p:nvSpPr>
        <p:spPr>
          <a:xfrm>
            <a:off x="507647" y="1989595"/>
            <a:ext cx="3752885" cy="2562240"/>
          </a:xfrm>
          <a:prstGeom prst="rect">
            <a:avLst/>
          </a:prstGeom>
          <a:noFill/>
        </p:spPr>
        <p:txBody>
          <a:bodyPr wrap="square" lIns="68580" tIns="34290" rIns="68580" bIns="34290">
            <a:spAutoFit/>
            <a:scene3d>
              <a:camera prst="orthographicFront"/>
              <a:lightRig rig="soft" dir="t">
                <a:rot lat="0" lon="0" rev="15600000"/>
              </a:lightRig>
            </a:scene3d>
            <a:sp3d extrusionH="57150" prstMaterial="softEdge">
              <a:bevelT w="25400" h="38100"/>
            </a:sp3d>
          </a:bodyPr>
          <a:lstStyle/>
          <a:p>
            <a:pPr defTabSz="685800" eaLnBrk="1" fontAlgn="auto" hangingPunct="1">
              <a:spcBef>
                <a:spcPts val="0"/>
              </a:spcBef>
              <a:spcAft>
                <a:spcPts val="0"/>
              </a:spcAft>
            </a:pPr>
            <a:r>
              <a:rPr lang="en-US" sz="2700" b="1" dirty="0">
                <a:ln/>
                <a:solidFill>
                  <a:srgbClr val="135740"/>
                </a:solidFill>
                <a:latin typeface="Montserrat Bold" panose="00000800000000000000" pitchFamily="2" charset="0"/>
              </a:rPr>
              <a:t>Training videos, quick guides, and tip sheets for </a:t>
            </a:r>
            <a:br>
              <a:rPr lang="en-US" sz="2700" b="1" dirty="0">
                <a:ln/>
                <a:solidFill>
                  <a:srgbClr val="135740"/>
                </a:solidFill>
                <a:latin typeface="Montserrat Bold" panose="00000800000000000000" pitchFamily="2" charset="0"/>
              </a:rPr>
            </a:br>
            <a:r>
              <a:rPr lang="en-US" sz="2700" b="1" dirty="0">
                <a:ln/>
                <a:solidFill>
                  <a:srgbClr val="135740"/>
                </a:solidFill>
                <a:latin typeface="Montserrat Bold" panose="00000800000000000000" pitchFamily="2" charset="0"/>
              </a:rPr>
              <a:t>local school staff and early childhood educators!</a:t>
            </a:r>
          </a:p>
        </p:txBody>
      </p:sp>
    </p:spTree>
    <p:extLst>
      <p:ext uri="{BB962C8B-B14F-4D97-AF65-F5344CB8AC3E}">
        <p14:creationId xmlns:p14="http://schemas.microsoft.com/office/powerpoint/2010/main" val="1773356223"/>
      </p:ext>
    </p:extLst>
  </p:cSld>
  <p:clrMapOvr>
    <a:masterClrMapping/>
  </p:clrMapOvr>
  <mc:AlternateContent xmlns:mc="http://schemas.openxmlformats.org/markup-compatibility/2006" xmlns:p14="http://schemas.microsoft.com/office/powerpoint/2010/main">
    <mc:Choice Requires="p14">
      <p:transition spd="slow" p14:dur="2000" advTm="6607"/>
    </mc:Choice>
    <mc:Fallback xmlns="">
      <p:transition spd="slow" advTm="660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35740"/>
        </a:solidFill>
        <a:effectLst/>
      </p:bgPr>
    </p:bg>
    <p:spTree>
      <p:nvGrpSpPr>
        <p:cNvPr id="1" name="">
          <a:extLst>
            <a:ext uri="{FF2B5EF4-FFF2-40B4-BE49-F238E27FC236}">
              <a16:creationId xmlns:a16="http://schemas.microsoft.com/office/drawing/2014/main" id="{CAD476C9-A0AD-8A76-AB12-B34B34482C3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19F86F7-6062-231D-63C5-962F14D8F041}"/>
              </a:ext>
            </a:extLst>
          </p:cNvPr>
          <p:cNvSpPr txBox="1"/>
          <p:nvPr/>
        </p:nvSpPr>
        <p:spPr>
          <a:xfrm>
            <a:off x="390246" y="948780"/>
            <a:ext cx="8042237" cy="738664"/>
          </a:xfrm>
          <a:prstGeom prst="rect">
            <a:avLst/>
          </a:prstGeom>
          <a:noFill/>
        </p:spPr>
        <p:txBody>
          <a:bodyPr wrap="square" rtlCol="0">
            <a:spAutoFit/>
          </a:bodyPr>
          <a:lstStyle/>
          <a:p>
            <a:pPr algn="ctr" defTabSz="685800" eaLnBrk="1" fontAlgn="auto" hangingPunct="1">
              <a:spcBef>
                <a:spcPts val="0"/>
              </a:spcBef>
              <a:spcAft>
                <a:spcPts val="0"/>
              </a:spcAft>
              <a:defRPr/>
            </a:pPr>
            <a:r>
              <a:rPr lang="en-US" sz="2100" b="1" dirty="0">
                <a:solidFill>
                  <a:srgbClr val="EEB221"/>
                </a:solidFill>
                <a:latin typeface="Montserrat Bold" panose="00000800000000000000" pitchFamily="2" charset="0"/>
              </a:rPr>
              <a:t>ORDER our awareness materials by visiting www.projecthopevirginia.org/awareness-materials</a:t>
            </a:r>
          </a:p>
        </p:txBody>
      </p:sp>
      <p:pic>
        <p:nvPicPr>
          <p:cNvPr id="3076" name="Picture 4" descr="May be a graphic of 1 person and text">
            <a:extLst>
              <a:ext uri="{FF2B5EF4-FFF2-40B4-BE49-F238E27FC236}">
                <a16:creationId xmlns:a16="http://schemas.microsoft.com/office/drawing/2014/main" id="{7EEC5676-70B7-C6DD-D357-97C3CAA090E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904"/>
          <a:stretch/>
        </p:blipFill>
        <p:spPr bwMode="auto">
          <a:xfrm>
            <a:off x="5037773" y="1871574"/>
            <a:ext cx="4037647" cy="396077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DBD1F9DC-9D0E-3701-8FC2-F072C1EEC74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169" y="1871574"/>
            <a:ext cx="4037647" cy="4037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053443"/>
      </p:ext>
    </p:extLst>
  </p:cSld>
  <p:clrMapOvr>
    <a:masterClrMapping/>
  </p:clrMapOvr>
  <mc:AlternateContent xmlns:mc="http://schemas.openxmlformats.org/markup-compatibility/2006" xmlns:p14="http://schemas.microsoft.com/office/powerpoint/2010/main">
    <mc:Choice Requires="p14">
      <p:transition spd="slow" p14:dur="2000" advTm="9219"/>
    </mc:Choice>
    <mc:Fallback xmlns="">
      <p:transition spd="slow" advTm="921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bwMode="auto">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342900" marR="0" lvl="0" indent="-342900" algn="ctr" defTabSz="914400" rtl="0" eaLnBrk="0" fontAlgn="base" latinLnBrk="0" hangingPunct="0">
              <a:lnSpc>
                <a:spcPct val="90000"/>
              </a:lnSpc>
              <a:spcBef>
                <a:spcPct val="15000"/>
              </a:spcBef>
              <a:spcAft>
                <a:spcPct val="0"/>
              </a:spcAft>
              <a:buClrTx/>
              <a:buSzTx/>
              <a:buFontTx/>
              <a:buNone/>
              <a:tabLst/>
              <a:defRPr/>
            </a:pPr>
            <a:r>
              <a:rPr kumimoji="0" lang="en-US" altLang="en-US" sz="4000" b="0" i="0" u="none" strike="noStrike" kern="0" cap="none" spc="0" normalizeH="0" baseline="0" noProof="0" dirty="0">
                <a:ln>
                  <a:noFill/>
                </a:ln>
                <a:solidFill>
                  <a:srgbClr val="FFFFFF"/>
                </a:solidFill>
                <a:effectLst/>
                <a:uLnTx/>
                <a:uFillTx/>
                <a:latin typeface="Calibri"/>
                <a:ea typeface="+mn-ea"/>
                <a:cs typeface="Calibri"/>
              </a:rPr>
              <a:t>    </a:t>
            </a:r>
            <a:r>
              <a:rPr kumimoji="0" lang="en-US" altLang="en-US" sz="4000" b="0" i="0" u="none" strike="noStrike" kern="0" cap="none" spc="0" normalizeH="0" baseline="0" noProof="0" dirty="0">
                <a:ln>
                  <a:noFill/>
                </a:ln>
                <a:solidFill>
                  <a:srgbClr val="135740"/>
                </a:solidFill>
                <a:effectLst/>
                <a:uLnTx/>
                <a:uFillTx/>
                <a:latin typeface="Montserrat SemiBold" panose="00000700000000000000" pitchFamily="2" charset="0"/>
                <a:ea typeface="+mn-ea"/>
                <a:cs typeface="Calibri"/>
              </a:rPr>
              <a:t>Project HOPE-Virginia</a:t>
            </a:r>
          </a:p>
          <a:p>
            <a:pPr marL="742950" marR="0" lvl="1" indent="-285750" algn="ctr" defTabSz="914400" rtl="0" eaLnBrk="0" fontAlgn="base" latinLnBrk="0" hangingPunct="0">
              <a:lnSpc>
                <a:spcPct val="90000"/>
              </a:lnSpc>
              <a:spcBef>
                <a:spcPct val="0"/>
              </a:spcBef>
              <a:spcAft>
                <a:spcPct val="0"/>
              </a:spcAft>
              <a:buClrTx/>
              <a:buSzTx/>
              <a:buFontTx/>
              <a:buNone/>
              <a:tabLst/>
              <a:defRPr/>
            </a:pPr>
            <a:endParaRPr kumimoji="0" lang="en-US" altLang="en-US" sz="3600" b="0" i="0" u="sng" strike="noStrike" kern="0" cap="none" spc="0" normalizeH="0" baseline="0" noProof="0" dirty="0">
              <a:ln>
                <a:noFill/>
              </a:ln>
              <a:solidFill>
                <a:srgbClr val="5590C3"/>
              </a:solidFill>
              <a:effectLst/>
              <a:uLnTx/>
              <a:uFillTx/>
              <a:latin typeface="Calibri"/>
              <a:cs typeface="Calibri"/>
            </a:endParaRPr>
          </a:p>
        </p:txBody>
      </p:sp>
      <p:sp>
        <p:nvSpPr>
          <p:cNvPr id="23555" name="Rectangle 3">
            <a:extLst>
              <a:ext uri="{C183D7F6-B498-43B3-948B-1728B52AA6E4}">
                <adec:decorative xmlns:adec="http://schemas.microsoft.com/office/drawing/2017/decorative" val="1"/>
              </a:ext>
            </a:extLst>
          </p:cNvPr>
          <p:cNvSpPr>
            <a:spLocks noGrp="1" noChangeArrowheads="1"/>
          </p:cNvSpPr>
          <p:nvPr>
            <p:ph type="body" idx="1"/>
          </p:nvPr>
        </p:nvSpPr>
        <p:spPr/>
        <p:txBody>
          <a:bodyPr>
            <a:normAutofit/>
          </a:bodyPr>
          <a:lstStyle/>
          <a:p>
            <a:pPr marL="742950" marR="0" lvl="1" indent="-285750" algn="ctr" defTabSz="914400" rtl="0" eaLnBrk="0" fontAlgn="base" latinLnBrk="0" hangingPunct="0">
              <a:lnSpc>
                <a:spcPct val="90000"/>
              </a:lnSpc>
              <a:spcBef>
                <a:spcPct val="0"/>
              </a:spcBef>
              <a:spcAft>
                <a:spcPct val="0"/>
              </a:spcAft>
              <a:buClrTx/>
              <a:buSzTx/>
              <a:buFontTx/>
              <a:buNone/>
              <a:tabLst/>
              <a:defRPr/>
            </a:pPr>
            <a:r>
              <a:rPr lang="en-US" altLang="en-US" sz="3200" dirty="0">
                <a:solidFill>
                  <a:schemeClr val="tx1"/>
                </a:solidFill>
                <a:latin typeface="Montserrat Medium" panose="00000600000000000000" pitchFamily="2" charset="0"/>
              </a:rPr>
              <a:t> </a:t>
            </a:r>
            <a:r>
              <a:rPr kumimoji="0" lang="en-US" altLang="en-US" sz="3200" b="0" i="0" u="none" strike="noStrike" kern="0" cap="none" spc="0" normalizeH="0" baseline="0" noProof="0" dirty="0">
                <a:ln>
                  <a:noFill/>
                </a:ln>
                <a:solidFill>
                  <a:schemeClr val="tx1"/>
                </a:solidFill>
                <a:effectLst/>
                <a:uLnTx/>
                <a:uFillTx/>
                <a:latin typeface="Montserrat Medium" panose="00000600000000000000" pitchFamily="2" charset="0"/>
                <a:cs typeface="Calibri"/>
              </a:rPr>
              <a:t>William &amp; Mary</a:t>
            </a:r>
          </a:p>
          <a:p>
            <a:pPr marL="742950" marR="0" lvl="1" indent="-285750" algn="ctr" defTabSz="914400" rtl="0" eaLnBrk="0" fontAlgn="base" latinLnBrk="0" hangingPunct="0">
              <a:lnSpc>
                <a:spcPct val="9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chemeClr val="tx1"/>
                </a:solidFill>
                <a:effectLst/>
                <a:uLnTx/>
                <a:uFillTx/>
                <a:latin typeface="Montserrat Medium" panose="00000600000000000000" pitchFamily="2" charset="0"/>
                <a:cs typeface="Calibri"/>
              </a:rPr>
              <a:t>P. O. Box 8795</a:t>
            </a:r>
          </a:p>
          <a:p>
            <a:pPr marL="742950" marR="0" lvl="1" indent="-285750" algn="ctr" defTabSz="914400" rtl="0" eaLnBrk="0" fontAlgn="base" latinLnBrk="0" hangingPunct="0">
              <a:lnSpc>
                <a:spcPct val="9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chemeClr val="tx1"/>
                </a:solidFill>
                <a:effectLst/>
                <a:uLnTx/>
                <a:uFillTx/>
                <a:latin typeface="Montserrat Medium" panose="00000600000000000000" pitchFamily="2" charset="0"/>
                <a:cs typeface="Calibri"/>
              </a:rPr>
              <a:t>Williamsburg, VA 23187</a:t>
            </a:r>
          </a:p>
          <a:p>
            <a:pPr marL="742950" marR="0" lvl="1" indent="-285750" algn="ctr" defTabSz="914400" rtl="0" eaLnBrk="0" fontAlgn="base" latinLnBrk="0" hangingPunct="0">
              <a:lnSpc>
                <a:spcPct val="9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chemeClr val="tx1"/>
                </a:solidFill>
                <a:effectLst/>
                <a:uLnTx/>
                <a:uFillTx/>
                <a:latin typeface="Montserrat Medium" panose="00000600000000000000" pitchFamily="2" charset="0"/>
                <a:cs typeface="Calibri"/>
              </a:rPr>
              <a:t>757-221-7776      877-455-3412 (toll free)</a:t>
            </a:r>
          </a:p>
          <a:p>
            <a:pPr marL="742950" marR="0" lvl="1" indent="-285750" algn="ctr" defTabSz="914400" rtl="0" eaLnBrk="0" fontAlgn="base" latinLnBrk="0" hangingPunct="0">
              <a:lnSpc>
                <a:spcPct val="9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chemeClr val="tx1"/>
                </a:solidFill>
                <a:effectLst/>
                <a:uLnTx/>
                <a:uFillTx/>
                <a:latin typeface="Montserrat Medium" panose="00000600000000000000" pitchFamily="2" charset="0"/>
                <a:cs typeface="Calibri"/>
              </a:rPr>
              <a:t>757-221-5300 (</a:t>
            </a:r>
            <a:r>
              <a:rPr kumimoji="0" lang="en-US" altLang="en-US" sz="3200" b="0" i="1" u="none" strike="noStrike" kern="0" cap="none" spc="0" normalizeH="0" baseline="0" noProof="0" dirty="0">
                <a:ln>
                  <a:noFill/>
                </a:ln>
                <a:solidFill>
                  <a:schemeClr val="tx1"/>
                </a:solidFill>
                <a:effectLst/>
                <a:uLnTx/>
                <a:uFillTx/>
                <a:latin typeface="Montserrat Medium" panose="00000600000000000000" pitchFamily="2" charset="0"/>
                <a:cs typeface="Calibri"/>
              </a:rPr>
              <a:t>fax)</a:t>
            </a:r>
          </a:p>
          <a:p>
            <a:pPr marL="742950" marR="0" lvl="1" indent="-285750" algn="ctr" defTabSz="914400" rtl="0" eaLnBrk="0" fontAlgn="base" latinLnBrk="0" hangingPunct="0">
              <a:lnSpc>
                <a:spcPct val="90000"/>
              </a:lnSpc>
              <a:spcBef>
                <a:spcPct val="0"/>
              </a:spcBef>
              <a:spcAft>
                <a:spcPct val="0"/>
              </a:spcAft>
              <a:buClrTx/>
              <a:buSzTx/>
              <a:buFontTx/>
              <a:buNone/>
              <a:tabLst/>
              <a:defRPr/>
            </a:pPr>
            <a:r>
              <a:rPr kumimoji="0" lang="en-US" altLang="en-US" sz="3200" b="0" i="0" u="sng" strike="noStrike" kern="0" cap="none" spc="0" normalizeH="0" baseline="0" noProof="0" dirty="0">
                <a:ln>
                  <a:noFill/>
                </a:ln>
                <a:solidFill>
                  <a:schemeClr val="tx1"/>
                </a:solidFill>
                <a:effectLst/>
                <a:uLnTx/>
                <a:uFillTx/>
                <a:latin typeface="Montserrat Medium" panose="00000600000000000000" pitchFamily="2" charset="0"/>
                <a:cs typeface="Calibri"/>
              </a:rPr>
              <a:t>homlss@wm.edu</a:t>
            </a:r>
          </a:p>
          <a:p>
            <a:pPr marL="742950" marR="0" lvl="1" indent="-285750" algn="ctr" defTabSz="914400" rtl="0" eaLnBrk="0" fontAlgn="base" latinLnBrk="0" hangingPunct="0">
              <a:lnSpc>
                <a:spcPct val="90000"/>
              </a:lnSpc>
              <a:spcBef>
                <a:spcPct val="0"/>
              </a:spcBef>
              <a:spcAft>
                <a:spcPct val="0"/>
              </a:spcAft>
              <a:buClrTx/>
              <a:buSzTx/>
              <a:buFontTx/>
              <a:buNone/>
              <a:tabLst/>
              <a:defRPr/>
            </a:pPr>
            <a:r>
              <a:rPr kumimoji="0" lang="en-US" altLang="en-US" sz="3200" b="0" i="0" u="sng" strike="noStrike" kern="0" cap="none" spc="0" normalizeH="0" baseline="0" noProof="0" dirty="0">
                <a:ln>
                  <a:noFill/>
                </a:ln>
                <a:solidFill>
                  <a:schemeClr val="tx1"/>
                </a:solidFill>
                <a:effectLst/>
                <a:uLnTx/>
                <a:uFillTx/>
                <a:latin typeface="Montserrat Medium" panose="00000600000000000000" pitchFamily="2" charset="0"/>
                <a:cs typeface="Calibri"/>
              </a:rPr>
              <a:t>www.wm.edu/hope</a:t>
            </a:r>
            <a:endParaRPr lang="en-US" altLang="en-US" sz="3200" dirty="0">
              <a:solidFill>
                <a:schemeClr val="tx1"/>
              </a:solidFill>
              <a:latin typeface="Montserrat Medium" panose="00000600000000000000" pitchFamily="2" charset="0"/>
            </a:endParaRPr>
          </a:p>
        </p:txBody>
      </p:sp>
      <p:sp>
        <p:nvSpPr>
          <p:cNvPr id="6" name="Rectangle 3">
            <a:extLst>
              <a:ext uri="{C183D7F6-B498-43B3-948B-1728B52AA6E4}">
                <adec:decorative xmlns:adec="http://schemas.microsoft.com/office/drawing/2017/decorative" val="1"/>
              </a:ext>
            </a:extLst>
          </p:cNvPr>
          <p:cNvSpPr txBox="1">
            <a:spLocks noChangeArrowheads="1"/>
          </p:cNvSpPr>
          <p:nvPr/>
        </p:nvSpPr>
        <p:spPr bwMode="auto">
          <a:xfrm>
            <a:off x="381000" y="4587875"/>
            <a:ext cx="8686800" cy="1885950"/>
          </a:xfrm>
          <a:prstGeom prst="rect">
            <a:avLst/>
          </a:prstGeom>
          <a:noFill/>
          <a:ln w="9525">
            <a:noFill/>
            <a:miter lim="800000"/>
            <a:headEnd/>
            <a:tailEnd/>
          </a:ln>
          <a:effectLst/>
        </p:spPr>
        <p:txBody>
          <a:bodyPr/>
          <a:lstStyle/>
          <a:p>
            <a:pPr marL="342900" indent="-342900">
              <a:spcBef>
                <a:spcPct val="20000"/>
              </a:spcBef>
              <a:defRPr/>
            </a:pPr>
            <a:endParaRPr lang="en-US" sz="2000" kern="0" dirty="0">
              <a:latin typeface="+mn-lt"/>
            </a:endParaRPr>
          </a:p>
        </p:txBody>
      </p:sp>
    </p:spTree>
    <p:extLst>
      <p:ext uri="{BB962C8B-B14F-4D97-AF65-F5344CB8AC3E}">
        <p14:creationId xmlns:p14="http://schemas.microsoft.com/office/powerpoint/2010/main" val="391786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B7DE9-B873-2691-1D88-2DC974C99FEE}"/>
              </a:ext>
            </a:extLst>
          </p:cNvPr>
          <p:cNvSpPr>
            <a:spLocks noGrp="1"/>
          </p:cNvSpPr>
          <p:nvPr>
            <p:ph type="title"/>
          </p:nvPr>
        </p:nvSpPr>
        <p:spPr/>
        <p:txBody>
          <a:bodyPr>
            <a:normAutofit/>
          </a:bodyPr>
          <a:lstStyle/>
          <a:p>
            <a:r>
              <a:rPr lang="en-US" sz="3600" dirty="0">
                <a:latin typeface="Montserrat SemiBold" panose="00000700000000000000" pitchFamily="2" charset="0"/>
              </a:rPr>
              <a:t>Agenda</a:t>
            </a:r>
          </a:p>
        </p:txBody>
      </p:sp>
      <p:sp>
        <p:nvSpPr>
          <p:cNvPr id="3" name="Text Placeholder 2">
            <a:extLst>
              <a:ext uri="{FF2B5EF4-FFF2-40B4-BE49-F238E27FC236}">
                <a16:creationId xmlns:a16="http://schemas.microsoft.com/office/drawing/2014/main" id="{B49A770A-A13B-F19A-BCA6-551D40D8A873}"/>
              </a:ext>
            </a:extLst>
          </p:cNvPr>
          <p:cNvSpPr>
            <a:spLocks noGrp="1"/>
          </p:cNvSpPr>
          <p:nvPr>
            <p:ph type="body" idx="1"/>
          </p:nvPr>
        </p:nvSpPr>
        <p:spPr>
          <a:xfrm>
            <a:off x="311700" y="1866833"/>
            <a:ext cx="8520600" cy="4555200"/>
          </a:xfrm>
        </p:spPr>
        <p:txBody>
          <a:bodyPr>
            <a:normAutofit/>
          </a:bodyPr>
          <a:lstStyle/>
          <a:p>
            <a:r>
              <a:rPr lang="en-US" sz="3200" dirty="0">
                <a:latin typeface="Montserrat Medium" panose="00000600000000000000" pitchFamily="2" charset="0"/>
              </a:rPr>
              <a:t>Introductions</a:t>
            </a:r>
          </a:p>
          <a:p>
            <a:r>
              <a:rPr lang="en-US" sz="3200" dirty="0">
                <a:latin typeface="Montserrat Medium" panose="00000600000000000000" pitchFamily="2" charset="0"/>
              </a:rPr>
              <a:t>Reminders about MV transportation</a:t>
            </a:r>
          </a:p>
          <a:p>
            <a:r>
              <a:rPr lang="en-US" sz="3200" dirty="0">
                <a:latin typeface="Montserrat Medium" panose="00000600000000000000" pitchFamily="2" charset="0"/>
              </a:rPr>
              <a:t>Q&amp;A with our Panelists</a:t>
            </a:r>
          </a:p>
          <a:p>
            <a:r>
              <a:rPr lang="en-US" sz="3200" dirty="0">
                <a:latin typeface="Montserrat Medium" panose="00000600000000000000" pitchFamily="2" charset="0"/>
              </a:rPr>
              <a:t>Scenarios</a:t>
            </a:r>
          </a:p>
          <a:p>
            <a:r>
              <a:rPr lang="en-US" sz="3200" dirty="0">
                <a:latin typeface="Montserrat Medium" panose="00000600000000000000" pitchFamily="2" charset="0"/>
              </a:rPr>
              <a:t>Your Cases</a:t>
            </a:r>
          </a:p>
        </p:txBody>
      </p:sp>
    </p:spTree>
    <p:extLst>
      <p:ext uri="{BB962C8B-B14F-4D97-AF65-F5344CB8AC3E}">
        <p14:creationId xmlns:p14="http://schemas.microsoft.com/office/powerpoint/2010/main" val="1663395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44CFF-0A1F-ACDC-4054-6ED30A2E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A2A712-6B9D-EAD2-384B-B9AB382582B9}"/>
              </a:ext>
            </a:extLst>
          </p:cNvPr>
          <p:cNvSpPr>
            <a:spLocks noGrp="1"/>
          </p:cNvSpPr>
          <p:nvPr>
            <p:ph type="title"/>
          </p:nvPr>
        </p:nvSpPr>
        <p:spPr>
          <a:xfrm>
            <a:off x="311700" y="349914"/>
            <a:ext cx="8520600" cy="722571"/>
          </a:xfrm>
        </p:spPr>
        <p:txBody>
          <a:bodyPr>
            <a:noAutofit/>
          </a:bodyPr>
          <a:lstStyle/>
          <a:p>
            <a:r>
              <a:rPr lang="en-US" altLang="en-US" sz="3600" dirty="0">
                <a:solidFill>
                  <a:srgbClr val="135740"/>
                </a:solidFill>
                <a:latin typeface="Montserrat SemiBold" panose="00000700000000000000" pitchFamily="2" charset="0"/>
              </a:rPr>
              <a:t>Our Panelists</a:t>
            </a:r>
            <a:endParaRPr lang="en-US" sz="3600" dirty="0">
              <a:solidFill>
                <a:srgbClr val="135740"/>
              </a:solidFill>
              <a:latin typeface="Montserrat SemiBold" panose="00000700000000000000" pitchFamily="2" charset="0"/>
            </a:endParaRPr>
          </a:p>
        </p:txBody>
      </p:sp>
      <p:sp>
        <p:nvSpPr>
          <p:cNvPr id="3" name="Text Placeholder 2">
            <a:extLst>
              <a:ext uri="{FF2B5EF4-FFF2-40B4-BE49-F238E27FC236}">
                <a16:creationId xmlns:a16="http://schemas.microsoft.com/office/drawing/2014/main" id="{F5259190-36B0-FBFE-DA37-6F75C7C8B90C}"/>
              </a:ext>
            </a:extLst>
          </p:cNvPr>
          <p:cNvSpPr>
            <a:spLocks noGrp="1"/>
          </p:cNvSpPr>
          <p:nvPr>
            <p:ph type="body" idx="1"/>
          </p:nvPr>
        </p:nvSpPr>
        <p:spPr>
          <a:xfrm>
            <a:off x="623400" y="1587500"/>
            <a:ext cx="8520600" cy="4559300"/>
          </a:xfrm>
        </p:spPr>
        <p:txBody>
          <a:bodyPr>
            <a:normAutofit/>
          </a:bodyPr>
          <a:lstStyle/>
          <a:p>
            <a:r>
              <a:rPr lang="en-US" sz="3200" dirty="0"/>
              <a:t>Renee Devall</a:t>
            </a:r>
          </a:p>
          <a:p>
            <a:pPr lvl="1"/>
            <a:r>
              <a:rPr lang="en-US" sz="2600" dirty="0"/>
              <a:t>Charlottesville City Public Schools</a:t>
            </a:r>
          </a:p>
          <a:p>
            <a:pPr marL="596886" lvl="1" indent="0">
              <a:buNone/>
            </a:pPr>
            <a:r>
              <a:rPr lang="en-US" sz="2600" dirty="0"/>
              <a:t> </a:t>
            </a:r>
          </a:p>
          <a:p>
            <a:r>
              <a:rPr lang="en-US" sz="3200" dirty="0"/>
              <a:t>Tyler Thompson</a:t>
            </a:r>
          </a:p>
          <a:p>
            <a:pPr lvl="1"/>
            <a:r>
              <a:rPr lang="en-US" sz="2800" dirty="0"/>
              <a:t>Frederick County Public Schools </a:t>
            </a:r>
          </a:p>
          <a:p>
            <a:pPr lvl="1"/>
            <a:endParaRPr lang="en-US" sz="2800" dirty="0"/>
          </a:p>
          <a:p>
            <a:r>
              <a:rPr lang="en-US" sz="3200" dirty="0"/>
              <a:t>Rachel Wheeler</a:t>
            </a:r>
          </a:p>
          <a:p>
            <a:pPr lvl="1"/>
            <a:r>
              <a:rPr lang="en-US" sz="2800" dirty="0"/>
              <a:t>Caroline County Public Schools</a:t>
            </a:r>
            <a:endParaRPr lang="en-US" sz="2800" dirty="0">
              <a:latin typeface="Montserrat Medium" panose="00000600000000000000" pitchFamily="2" charset="0"/>
            </a:endParaRPr>
          </a:p>
        </p:txBody>
      </p:sp>
    </p:spTree>
    <p:extLst>
      <p:ext uri="{BB962C8B-B14F-4D97-AF65-F5344CB8AC3E}">
        <p14:creationId xmlns:p14="http://schemas.microsoft.com/office/powerpoint/2010/main" val="135797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FC25A-88DC-D67F-22E9-9F10E14BAE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9AA8B-3D84-E074-1BAE-FF0A1646030B}"/>
              </a:ext>
            </a:extLst>
          </p:cNvPr>
          <p:cNvSpPr>
            <a:spLocks noGrp="1"/>
          </p:cNvSpPr>
          <p:nvPr>
            <p:ph type="title"/>
          </p:nvPr>
        </p:nvSpPr>
        <p:spPr>
          <a:xfrm>
            <a:off x="88900" y="593367"/>
            <a:ext cx="9055100" cy="763600"/>
          </a:xfrm>
        </p:spPr>
        <p:txBody>
          <a:bodyPr wrap="square" anchor="t">
            <a:noAutofit/>
          </a:bodyPr>
          <a:lstStyle/>
          <a:p>
            <a:pPr algn="ctr"/>
            <a:r>
              <a:rPr lang="en-US" sz="3600" dirty="0">
                <a:solidFill>
                  <a:srgbClr val="135740"/>
                </a:solidFill>
                <a:latin typeface="Montserrat SemiBold"/>
              </a:rPr>
              <a:t>Transportation – LEA Responsibilities</a:t>
            </a:r>
            <a:endParaRPr lang="en-US" sz="3600" dirty="0"/>
          </a:p>
        </p:txBody>
      </p:sp>
      <p:grpSp>
        <p:nvGrpSpPr>
          <p:cNvPr id="8" name="Group 7" descr="School of origin">
            <a:extLst>
              <a:ext uri="{FF2B5EF4-FFF2-40B4-BE49-F238E27FC236}">
                <a16:creationId xmlns:a16="http://schemas.microsoft.com/office/drawing/2014/main" id="{4EECB1F6-DFC6-1631-1B84-EDA2169CD8B0}"/>
              </a:ext>
            </a:extLst>
          </p:cNvPr>
          <p:cNvGrpSpPr/>
          <p:nvPr/>
        </p:nvGrpSpPr>
        <p:grpSpPr>
          <a:xfrm>
            <a:off x="665544" y="2125491"/>
            <a:ext cx="3906456" cy="1303510"/>
            <a:chOff x="0" y="277903"/>
            <a:chExt cx="10417214" cy="1787175"/>
          </a:xfrm>
        </p:grpSpPr>
        <p:sp>
          <p:nvSpPr>
            <p:cNvPr id="9" name="Rectangle: Rounded Corners 8">
              <a:extLst>
                <a:ext uri="{FF2B5EF4-FFF2-40B4-BE49-F238E27FC236}">
                  <a16:creationId xmlns:a16="http://schemas.microsoft.com/office/drawing/2014/main" id="{782AA165-2BB7-8855-DDA5-97B859A7C43C}"/>
                </a:ext>
              </a:extLst>
            </p:cNvPr>
            <p:cNvSpPr/>
            <p:nvPr/>
          </p:nvSpPr>
          <p:spPr>
            <a:xfrm>
              <a:off x="0" y="277903"/>
              <a:ext cx="10417214" cy="1787175"/>
            </a:xfrm>
            <a:prstGeom prst="roundRect">
              <a:avLst/>
            </a:prstGeom>
            <a:solidFill>
              <a:srgbClr val="13574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defTabSz="685800"/>
              <a:endParaRPr lang="en-US" sz="1350">
                <a:solidFill>
                  <a:srgbClr val="FFFFFF"/>
                </a:solidFill>
                <a:latin typeface="Arial"/>
              </a:endParaRPr>
            </a:p>
          </p:txBody>
        </p:sp>
        <p:sp>
          <p:nvSpPr>
            <p:cNvPr id="10" name="Rectangle: Rounded Corners 4">
              <a:extLst>
                <a:ext uri="{FF2B5EF4-FFF2-40B4-BE49-F238E27FC236}">
                  <a16:creationId xmlns:a16="http://schemas.microsoft.com/office/drawing/2014/main" id="{DA6BD180-A215-1EC3-7C62-AA207B1FDF1B}"/>
                </a:ext>
              </a:extLst>
            </p:cNvPr>
            <p:cNvSpPr txBox="1"/>
            <p:nvPr/>
          </p:nvSpPr>
          <p:spPr>
            <a:xfrm>
              <a:off x="87243" y="365147"/>
              <a:ext cx="10242728" cy="1612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Aft>
                  <a:spcPct val="35000"/>
                </a:spcAft>
              </a:pPr>
              <a:r>
                <a:rPr lang="en-US" sz="3300" dirty="0">
                  <a:solidFill>
                    <a:srgbClr val="FFFFFF"/>
                  </a:solidFill>
                  <a:latin typeface="Montserrat Medium"/>
                </a:rPr>
                <a:t>School of origin</a:t>
              </a:r>
              <a:endParaRPr lang="en-US" sz="3300" dirty="0">
                <a:solidFill>
                  <a:srgbClr val="FFFFFF"/>
                </a:solidFill>
                <a:latin typeface="Arial"/>
              </a:endParaRPr>
            </a:p>
          </p:txBody>
        </p:sp>
      </p:grpSp>
      <p:grpSp>
        <p:nvGrpSpPr>
          <p:cNvPr id="14" name="Group 13" descr="Comparable">
            <a:extLst>
              <a:ext uri="{FF2B5EF4-FFF2-40B4-BE49-F238E27FC236}">
                <a16:creationId xmlns:a16="http://schemas.microsoft.com/office/drawing/2014/main" id="{B8F08201-323F-8281-C5A2-124399912DE5}"/>
              </a:ext>
            </a:extLst>
          </p:cNvPr>
          <p:cNvGrpSpPr/>
          <p:nvPr/>
        </p:nvGrpSpPr>
        <p:grpSpPr>
          <a:xfrm>
            <a:off x="2447297" y="3092957"/>
            <a:ext cx="3912992" cy="1299636"/>
            <a:chOff x="0" y="2252278"/>
            <a:chExt cx="10417214" cy="1787175"/>
          </a:xfrm>
        </p:grpSpPr>
        <p:sp>
          <p:nvSpPr>
            <p:cNvPr id="15" name="Rectangle: Rounded Corners 14">
              <a:extLst>
                <a:ext uri="{FF2B5EF4-FFF2-40B4-BE49-F238E27FC236}">
                  <a16:creationId xmlns:a16="http://schemas.microsoft.com/office/drawing/2014/main" id="{565B0AA3-7ABB-106B-A202-5ED9929E5C6B}"/>
                </a:ext>
              </a:extLst>
            </p:cNvPr>
            <p:cNvSpPr/>
            <p:nvPr/>
          </p:nvSpPr>
          <p:spPr>
            <a:xfrm>
              <a:off x="0" y="2252278"/>
              <a:ext cx="10417214" cy="1787175"/>
            </a:xfrm>
            <a:prstGeom prst="roundRect">
              <a:avLst/>
            </a:prstGeom>
            <a:solidFill>
              <a:srgbClr val="EEB22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defTabSz="685800"/>
              <a:endParaRPr lang="en-US" sz="1350">
                <a:solidFill>
                  <a:srgbClr val="FFFFFF"/>
                </a:solidFill>
                <a:latin typeface="Arial"/>
              </a:endParaRPr>
            </a:p>
          </p:txBody>
        </p:sp>
        <p:sp>
          <p:nvSpPr>
            <p:cNvPr id="16" name="Rectangle: Rounded Corners 4">
              <a:extLst>
                <a:ext uri="{FF2B5EF4-FFF2-40B4-BE49-F238E27FC236}">
                  <a16:creationId xmlns:a16="http://schemas.microsoft.com/office/drawing/2014/main" id="{EAF61D51-ABE6-B3C5-FBD5-BC1A24D13C3A}"/>
                </a:ext>
              </a:extLst>
            </p:cNvPr>
            <p:cNvSpPr txBox="1"/>
            <p:nvPr/>
          </p:nvSpPr>
          <p:spPr>
            <a:xfrm>
              <a:off x="87243" y="2339522"/>
              <a:ext cx="10242727" cy="1612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Aft>
                  <a:spcPct val="35000"/>
                </a:spcAft>
              </a:pPr>
              <a:r>
                <a:rPr lang="en-US" sz="3300" dirty="0">
                  <a:solidFill>
                    <a:schemeClr val="tx1"/>
                  </a:solidFill>
                  <a:latin typeface="Montserrat Medium"/>
                </a:rPr>
                <a:t>Comparable</a:t>
              </a:r>
              <a:endParaRPr lang="en-US" sz="3300" dirty="0">
                <a:solidFill>
                  <a:schemeClr val="tx1"/>
                </a:solidFill>
                <a:latin typeface="Arial"/>
              </a:endParaRPr>
            </a:p>
          </p:txBody>
        </p:sp>
      </p:grpSp>
      <p:grpSp>
        <p:nvGrpSpPr>
          <p:cNvPr id="20" name="Group 19" descr="Remove barriers">
            <a:extLst>
              <a:ext uri="{FF2B5EF4-FFF2-40B4-BE49-F238E27FC236}">
                <a16:creationId xmlns:a16="http://schemas.microsoft.com/office/drawing/2014/main" id="{E5DC0AB6-96D8-66A9-FA27-DD40E49D7938}"/>
              </a:ext>
            </a:extLst>
          </p:cNvPr>
          <p:cNvGrpSpPr/>
          <p:nvPr/>
        </p:nvGrpSpPr>
        <p:grpSpPr>
          <a:xfrm>
            <a:off x="4294958" y="4165403"/>
            <a:ext cx="3906456" cy="1303510"/>
            <a:chOff x="0" y="277903"/>
            <a:chExt cx="10417214" cy="1787175"/>
          </a:xfrm>
        </p:grpSpPr>
        <p:sp>
          <p:nvSpPr>
            <p:cNvPr id="21" name="Rectangle: Rounded Corners 20">
              <a:extLst>
                <a:ext uri="{FF2B5EF4-FFF2-40B4-BE49-F238E27FC236}">
                  <a16:creationId xmlns:a16="http://schemas.microsoft.com/office/drawing/2014/main" id="{9084A69C-FAC1-3D1F-FE51-FF926166FFA6}"/>
                </a:ext>
              </a:extLst>
            </p:cNvPr>
            <p:cNvSpPr/>
            <p:nvPr/>
          </p:nvSpPr>
          <p:spPr>
            <a:xfrm>
              <a:off x="0" y="277903"/>
              <a:ext cx="10417214" cy="1787175"/>
            </a:xfrm>
            <a:prstGeom prst="roundRect">
              <a:avLst/>
            </a:prstGeom>
            <a:solidFill>
              <a:schemeClr val="bg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defTabSz="685800"/>
              <a:endParaRPr lang="en-US" sz="1350">
                <a:solidFill>
                  <a:srgbClr val="FFFFFF"/>
                </a:solidFill>
                <a:latin typeface="Arial"/>
              </a:endParaRPr>
            </a:p>
          </p:txBody>
        </p:sp>
        <p:sp>
          <p:nvSpPr>
            <p:cNvPr id="22" name="Rectangle: Rounded Corners 4">
              <a:extLst>
                <a:ext uri="{FF2B5EF4-FFF2-40B4-BE49-F238E27FC236}">
                  <a16:creationId xmlns:a16="http://schemas.microsoft.com/office/drawing/2014/main" id="{6BDCCB98-88F8-9038-DA7C-DE8E7CD952E8}"/>
                </a:ext>
              </a:extLst>
            </p:cNvPr>
            <p:cNvSpPr txBox="1"/>
            <p:nvPr/>
          </p:nvSpPr>
          <p:spPr>
            <a:xfrm>
              <a:off x="87244" y="365147"/>
              <a:ext cx="10242728" cy="16126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Aft>
                  <a:spcPct val="35000"/>
                </a:spcAft>
              </a:pPr>
              <a:r>
                <a:rPr lang="en-US" sz="3300" dirty="0">
                  <a:solidFill>
                    <a:srgbClr val="FFFFFF"/>
                  </a:solidFill>
                  <a:latin typeface="Montserrat Medium"/>
                </a:rPr>
                <a:t>Remove barriers</a:t>
              </a:r>
              <a:endParaRPr lang="en-US" sz="3300" dirty="0">
                <a:solidFill>
                  <a:srgbClr val="FFFFFF"/>
                </a:solidFill>
                <a:latin typeface="Arial"/>
              </a:endParaRPr>
            </a:p>
          </p:txBody>
        </p:sp>
      </p:grpSp>
    </p:spTree>
    <p:custDataLst>
      <p:tags r:id="rId1"/>
    </p:custDataLst>
    <p:extLst>
      <p:ext uri="{BB962C8B-B14F-4D97-AF65-F5344CB8AC3E}">
        <p14:creationId xmlns:p14="http://schemas.microsoft.com/office/powerpoint/2010/main" val="133300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FC25A-88DC-D67F-22E9-9F10E14BAE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9AA8B-3D84-E074-1BAE-FF0A1646030B}"/>
              </a:ext>
            </a:extLst>
          </p:cNvPr>
          <p:cNvSpPr>
            <a:spLocks noGrp="1"/>
          </p:cNvSpPr>
          <p:nvPr>
            <p:ph type="title"/>
          </p:nvPr>
        </p:nvSpPr>
        <p:spPr/>
        <p:txBody>
          <a:bodyPr wrap="square" anchor="t">
            <a:noAutofit/>
          </a:bodyPr>
          <a:lstStyle/>
          <a:p>
            <a:r>
              <a:rPr lang="en-US" sz="3600" dirty="0">
                <a:solidFill>
                  <a:srgbClr val="135740"/>
                </a:solidFill>
                <a:latin typeface="Montserrat SemiBold" panose="00000700000000000000" pitchFamily="2" charset="0"/>
              </a:rPr>
              <a:t>School of Origin Transportation</a:t>
            </a:r>
          </a:p>
        </p:txBody>
      </p:sp>
      <p:sp>
        <p:nvSpPr>
          <p:cNvPr id="6" name="Text Placeholder 2">
            <a:extLst>
              <a:ext uri="{FF2B5EF4-FFF2-40B4-BE49-F238E27FC236}">
                <a16:creationId xmlns:a16="http://schemas.microsoft.com/office/drawing/2014/main" id="{0875591A-1394-8EA7-9B1C-38A96807DF9D}"/>
              </a:ext>
            </a:extLst>
          </p:cNvPr>
          <p:cNvSpPr txBox="1">
            <a:spLocks/>
          </p:cNvSpPr>
          <p:nvPr/>
        </p:nvSpPr>
        <p:spPr>
          <a:xfrm>
            <a:off x="272458" y="2215102"/>
            <a:ext cx="7786261" cy="3234026"/>
          </a:xfrm>
          <a:prstGeom prst="rect">
            <a:avLst/>
          </a:prstGeom>
          <a:noFill/>
          <a:ln>
            <a:noFill/>
          </a:ln>
        </p:spPr>
        <p:txBody>
          <a:bodyPr spcFirstLastPara="1" wrap="square" lIns="68569" tIns="68569" rIns="68569" bIns="68569" anchor="t" anchorCtr="0">
            <a:normAutofit lnSpcReduction="10000"/>
          </a:bodyPr>
          <a:lstStyle>
            <a:defPPr marR="0" lvl="0" algn="l" rtl="0">
              <a:lnSpc>
                <a:spcPct val="100000"/>
              </a:lnSpc>
              <a:spcBef>
                <a:spcPts val="0"/>
              </a:spcBef>
              <a:spcAft>
                <a:spcPts val="0"/>
              </a:spcAft>
            </a:defPPr>
            <a:lvl1pPr marL="609585" marR="0" lvl="0" indent="-457189"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1219170" marR="0" lvl="1"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2pPr>
            <a:lvl3pPr marL="1828754" marR="0" lvl="2"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3pPr>
            <a:lvl4pPr marL="2438339" marR="0" lvl="3"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4pPr>
            <a:lvl5pPr marL="3047924" marR="0" lvl="4"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5pPr>
            <a:lvl6pPr marL="3657509" marR="0" lvl="5"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6pPr>
            <a:lvl7pPr marL="4267093" marR="0" lvl="6"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7pPr>
            <a:lvl8pPr marL="4876678" marR="0" lvl="7"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8pPr>
            <a:lvl9pPr marL="5486263" marR="0" lvl="8"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9pPr>
          </a:lstStyle>
          <a:p>
            <a:pPr marL="428615" indent="-428615" defTabSz="685800">
              <a:lnSpc>
                <a:spcPct val="100000"/>
              </a:lnSpc>
              <a:spcAft>
                <a:spcPts val="900"/>
              </a:spcAft>
              <a:buClr>
                <a:srgbClr val="595959"/>
              </a:buClr>
              <a:buFont typeface="Arial" panose="020B0604020202020204" pitchFamily="34" charset="0"/>
              <a:buChar char="•"/>
            </a:pPr>
            <a:r>
              <a:rPr lang="en-US" sz="2250" dirty="0">
                <a:solidFill>
                  <a:schemeClr val="tx1"/>
                </a:solidFill>
                <a:latin typeface="Montserrat Medium" panose="00000600000000000000" pitchFamily="2" charset="0"/>
              </a:rPr>
              <a:t>To and from the school of origin, including until the end of the year when the student obtains permanent housing, at a parent’s or guardian’s request (or at the liaison’s request for unaccompanied youth).</a:t>
            </a:r>
          </a:p>
          <a:p>
            <a:pPr marL="428615" indent="-428615" defTabSz="685800">
              <a:lnSpc>
                <a:spcPct val="100000"/>
              </a:lnSpc>
              <a:spcAft>
                <a:spcPts val="900"/>
              </a:spcAft>
              <a:buClr>
                <a:srgbClr val="595959"/>
              </a:buClr>
              <a:buFont typeface="Arial" panose="020B0604020202020204" pitchFamily="34" charset="0"/>
              <a:buChar char="•"/>
            </a:pPr>
            <a:r>
              <a:rPr lang="en-US" sz="2250" dirty="0">
                <a:solidFill>
                  <a:schemeClr val="tx1"/>
                </a:solidFill>
                <a:latin typeface="Montserrat Medium" panose="00000600000000000000" pitchFamily="2" charset="0"/>
              </a:rPr>
              <a:t>If crossing LEA lines, both LEAs must determine how to divide the responsibility and share the cost, or they must share the cost equally.			</a:t>
            </a:r>
          </a:p>
        </p:txBody>
      </p:sp>
    </p:spTree>
    <p:custDataLst>
      <p:tags r:id="rId1"/>
    </p:custDataLst>
    <p:extLst>
      <p:ext uri="{BB962C8B-B14F-4D97-AF65-F5344CB8AC3E}">
        <p14:creationId xmlns:p14="http://schemas.microsoft.com/office/powerpoint/2010/main" val="1709728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FC25A-88DC-D67F-22E9-9F10E14BAE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9AA8B-3D84-E074-1BAE-FF0A1646030B}"/>
              </a:ext>
            </a:extLst>
          </p:cNvPr>
          <p:cNvSpPr>
            <a:spLocks noGrp="1"/>
          </p:cNvSpPr>
          <p:nvPr>
            <p:ph type="title"/>
          </p:nvPr>
        </p:nvSpPr>
        <p:spPr/>
        <p:txBody>
          <a:bodyPr wrap="square" anchor="t">
            <a:noAutofit/>
          </a:bodyPr>
          <a:lstStyle/>
          <a:p>
            <a:r>
              <a:rPr lang="en-US" sz="3600" dirty="0">
                <a:solidFill>
                  <a:srgbClr val="135740"/>
                </a:solidFill>
                <a:latin typeface="Montserrat SemiBold" panose="00000700000000000000" pitchFamily="2" charset="0"/>
              </a:rPr>
              <a:t>Comparable Transportation</a:t>
            </a:r>
          </a:p>
        </p:txBody>
      </p:sp>
      <p:sp>
        <p:nvSpPr>
          <p:cNvPr id="6" name="Text Placeholder 2">
            <a:extLst>
              <a:ext uri="{FF2B5EF4-FFF2-40B4-BE49-F238E27FC236}">
                <a16:creationId xmlns:a16="http://schemas.microsoft.com/office/drawing/2014/main" id="{0875591A-1394-8EA7-9B1C-38A96807DF9D}"/>
              </a:ext>
            </a:extLst>
          </p:cNvPr>
          <p:cNvSpPr txBox="1">
            <a:spLocks/>
          </p:cNvSpPr>
          <p:nvPr/>
        </p:nvSpPr>
        <p:spPr>
          <a:xfrm>
            <a:off x="272458" y="2215102"/>
            <a:ext cx="7786261" cy="1156748"/>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609585" marR="0" lvl="0" indent="-457189"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1219170" marR="0" lvl="1"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2pPr>
            <a:lvl3pPr marL="1828754" marR="0" lvl="2"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3pPr>
            <a:lvl4pPr marL="2438339" marR="0" lvl="3"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4pPr>
            <a:lvl5pPr marL="3047924" marR="0" lvl="4"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5pPr>
            <a:lvl6pPr marL="3657509" marR="0" lvl="5"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6pPr>
            <a:lvl7pPr marL="4267093" marR="0" lvl="6"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7pPr>
            <a:lvl8pPr marL="4876678" marR="0" lvl="7"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8pPr>
            <a:lvl9pPr marL="5486263" marR="0" lvl="8"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9pPr>
          </a:lstStyle>
          <a:p>
            <a:pPr marL="428615" indent="-428615" defTabSz="685800">
              <a:lnSpc>
                <a:spcPct val="100000"/>
              </a:lnSpc>
              <a:spcAft>
                <a:spcPts val="900"/>
              </a:spcAft>
              <a:buClr>
                <a:srgbClr val="595959"/>
              </a:buClr>
              <a:buFont typeface="Arial" panose="020B0604020202020204" pitchFamily="34" charset="0"/>
              <a:buChar char="•"/>
            </a:pPr>
            <a:r>
              <a:rPr lang="en-US" sz="3200" dirty="0">
                <a:solidFill>
                  <a:schemeClr val="tx1"/>
                </a:solidFill>
                <a:latin typeface="Montserrat Medium" panose="00000600000000000000" pitchFamily="2" charset="0"/>
              </a:rPr>
              <a:t>LEAs must provide students in homeless situations with transportation services comparable to those provided to other students. </a:t>
            </a:r>
          </a:p>
        </p:txBody>
      </p:sp>
    </p:spTree>
    <p:custDataLst>
      <p:tags r:id="rId1"/>
    </p:custDataLst>
    <p:extLst>
      <p:ext uri="{BB962C8B-B14F-4D97-AF65-F5344CB8AC3E}">
        <p14:creationId xmlns:p14="http://schemas.microsoft.com/office/powerpoint/2010/main" val="4073948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FC25A-88DC-D67F-22E9-9F10E14BAE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9AA8B-3D84-E074-1BAE-FF0A1646030B}"/>
              </a:ext>
            </a:extLst>
          </p:cNvPr>
          <p:cNvSpPr>
            <a:spLocks noGrp="1"/>
          </p:cNvSpPr>
          <p:nvPr>
            <p:ph type="title"/>
          </p:nvPr>
        </p:nvSpPr>
        <p:spPr/>
        <p:txBody>
          <a:bodyPr wrap="square" anchor="t">
            <a:noAutofit/>
          </a:bodyPr>
          <a:lstStyle/>
          <a:p>
            <a:r>
              <a:rPr lang="en-US" sz="3600" dirty="0">
                <a:solidFill>
                  <a:srgbClr val="135740"/>
                </a:solidFill>
                <a:latin typeface="Montserrat SemiBold" panose="00000700000000000000" pitchFamily="2" charset="0"/>
              </a:rPr>
              <a:t>Transportation to Remove Barriers</a:t>
            </a:r>
          </a:p>
        </p:txBody>
      </p:sp>
      <p:sp>
        <p:nvSpPr>
          <p:cNvPr id="6" name="Text Placeholder 2">
            <a:extLst>
              <a:ext uri="{FF2B5EF4-FFF2-40B4-BE49-F238E27FC236}">
                <a16:creationId xmlns:a16="http://schemas.microsoft.com/office/drawing/2014/main" id="{0875591A-1394-8EA7-9B1C-38A96807DF9D}"/>
              </a:ext>
            </a:extLst>
          </p:cNvPr>
          <p:cNvSpPr txBox="1">
            <a:spLocks/>
          </p:cNvSpPr>
          <p:nvPr/>
        </p:nvSpPr>
        <p:spPr>
          <a:xfrm>
            <a:off x="272458" y="2215103"/>
            <a:ext cx="8520600" cy="2607861"/>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609585" marR="0" lvl="0" indent="-457189"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1219170" marR="0" lvl="1"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2pPr>
            <a:lvl3pPr marL="1828754" marR="0" lvl="2"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3pPr>
            <a:lvl4pPr marL="2438339" marR="0" lvl="3"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4pPr>
            <a:lvl5pPr marL="3047924" marR="0" lvl="4"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5pPr>
            <a:lvl6pPr marL="3657509" marR="0" lvl="5"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6pPr>
            <a:lvl7pPr marL="4267093" marR="0" lvl="6"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7pPr>
            <a:lvl8pPr marL="4876678" marR="0" lvl="7"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8pPr>
            <a:lvl9pPr marL="5486263" marR="0" lvl="8" indent="-423323"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9pPr>
          </a:lstStyle>
          <a:p>
            <a:pPr marL="428615" indent="-428615" defTabSz="685800">
              <a:lnSpc>
                <a:spcPct val="100000"/>
              </a:lnSpc>
              <a:spcAft>
                <a:spcPts val="900"/>
              </a:spcAft>
              <a:buClr>
                <a:srgbClr val="595959"/>
              </a:buClr>
              <a:buFont typeface="Arial" panose="020B0604020202020204" pitchFamily="34" charset="0"/>
              <a:buChar char="•"/>
            </a:pPr>
            <a:r>
              <a:rPr lang="en-US" sz="3200" dirty="0">
                <a:solidFill>
                  <a:schemeClr val="tx1"/>
                </a:solidFill>
                <a:latin typeface="Montserrat Medium" panose="00000600000000000000" pitchFamily="2" charset="0"/>
              </a:rPr>
              <a:t>LEAs must eliminate barriers to the identification, enrollment and retention of students experiencing homelessness (including transportation barriers). </a:t>
            </a:r>
          </a:p>
        </p:txBody>
      </p:sp>
    </p:spTree>
    <p:custDataLst>
      <p:tags r:id="rId1"/>
    </p:custDataLst>
    <p:extLst>
      <p:ext uri="{BB962C8B-B14F-4D97-AF65-F5344CB8AC3E}">
        <p14:creationId xmlns:p14="http://schemas.microsoft.com/office/powerpoint/2010/main" val="314502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9975B"/>
        </a:solidFill>
        <a:effectLst/>
      </p:bgPr>
    </p:bg>
    <p:spTree>
      <p:nvGrpSpPr>
        <p:cNvPr id="1" name="Shape 60"/>
        <p:cNvGrpSpPr/>
        <p:nvPr/>
      </p:nvGrpSpPr>
      <p:grpSpPr>
        <a:xfrm>
          <a:off x="0" y="0"/>
          <a:ext cx="0" cy="0"/>
          <a:chOff x="0" y="0"/>
          <a:chExt cx="0" cy="0"/>
        </a:xfrm>
      </p:grpSpPr>
      <p:sp>
        <p:nvSpPr>
          <p:cNvPr id="4" name="Title 3">
            <a:extLst>
              <a:ext uri="{FF2B5EF4-FFF2-40B4-BE49-F238E27FC236}">
                <a16:creationId xmlns:a16="http://schemas.microsoft.com/office/drawing/2014/main" id="{898CB17F-092E-957E-7791-5F0B615C3F6B}"/>
              </a:ext>
            </a:extLst>
          </p:cNvPr>
          <p:cNvSpPr>
            <a:spLocks noGrp="1"/>
          </p:cNvSpPr>
          <p:nvPr>
            <p:ph type="title"/>
          </p:nvPr>
        </p:nvSpPr>
        <p:spPr/>
        <p:txBody>
          <a:bodyPr>
            <a:noAutofit/>
          </a:bodyPr>
          <a:lstStyle/>
          <a:p>
            <a:r>
              <a:rPr lang="en-GB" sz="3600" dirty="0">
                <a:solidFill>
                  <a:srgbClr val="135740"/>
                </a:solidFill>
                <a:latin typeface="Montserrat SemiBold" panose="00000700000000000000" pitchFamily="2" charset="0"/>
                <a:ea typeface="Montserrat"/>
                <a:cs typeface="Montserrat"/>
                <a:sym typeface="Montserrat"/>
              </a:rPr>
              <a:t>How did you use ARP-HCY funds for MV transportation?</a:t>
            </a:r>
            <a:br>
              <a:rPr lang="en-GB" sz="2700" b="1" dirty="0">
                <a:solidFill>
                  <a:srgbClr val="135740"/>
                </a:solidFill>
                <a:latin typeface="Montserrat"/>
                <a:ea typeface="Montserrat"/>
                <a:cs typeface="Montserrat"/>
                <a:sym typeface="Montserrat"/>
              </a:rPr>
            </a:br>
            <a:endParaRPr lang="en-US" sz="2700" dirty="0"/>
          </a:p>
        </p:txBody>
      </p:sp>
      <p:sp>
        <p:nvSpPr>
          <p:cNvPr id="7" name="Text Placeholder 6">
            <a:extLst>
              <a:ext uri="{FF2B5EF4-FFF2-40B4-BE49-F238E27FC236}">
                <a16:creationId xmlns:a16="http://schemas.microsoft.com/office/drawing/2014/main" id="{D0A98ECF-7B51-D836-2CE2-A8049F60FECD}"/>
              </a:ext>
            </a:extLst>
          </p:cNvPr>
          <p:cNvSpPr>
            <a:spLocks noGrp="1"/>
          </p:cNvSpPr>
          <p:nvPr>
            <p:ph type="body" idx="1"/>
          </p:nvPr>
        </p:nvSpPr>
        <p:spPr>
          <a:xfrm>
            <a:off x="311700" y="2082801"/>
            <a:ext cx="8520600" cy="4428132"/>
          </a:xfrm>
        </p:spPr>
        <p:txBody>
          <a:bodyPr>
            <a:normAutofit/>
          </a:bodyPr>
          <a:lstStyle/>
          <a:p>
            <a:pPr>
              <a:lnSpc>
                <a:spcPct val="100000"/>
              </a:lnSpc>
              <a:spcAft>
                <a:spcPts val="1200"/>
              </a:spcAft>
            </a:pPr>
            <a:r>
              <a:rPr lang="en-US" sz="3200" dirty="0">
                <a:solidFill>
                  <a:schemeClr val="tx1"/>
                </a:solidFill>
                <a:latin typeface="Montserrat Medium" panose="00000600000000000000" pitchFamily="2" charset="0"/>
              </a:rPr>
              <a:t>What worked? </a:t>
            </a:r>
          </a:p>
          <a:p>
            <a:pPr>
              <a:lnSpc>
                <a:spcPct val="100000"/>
              </a:lnSpc>
              <a:spcAft>
                <a:spcPts val="1200"/>
              </a:spcAft>
            </a:pPr>
            <a:r>
              <a:rPr lang="en-US" sz="3200" dirty="0">
                <a:solidFill>
                  <a:schemeClr val="tx1"/>
                </a:solidFill>
                <a:latin typeface="Montserrat Medium" panose="00000600000000000000" pitchFamily="2" charset="0"/>
              </a:rPr>
              <a:t>What lessons were learned? </a:t>
            </a:r>
          </a:p>
          <a:p>
            <a:pPr>
              <a:lnSpc>
                <a:spcPct val="100000"/>
              </a:lnSpc>
              <a:spcAft>
                <a:spcPts val="1200"/>
              </a:spcAft>
            </a:pPr>
            <a:r>
              <a:rPr lang="en-US" sz="3200" dirty="0">
                <a:solidFill>
                  <a:schemeClr val="tx1"/>
                </a:solidFill>
                <a:latin typeface="Montserrat Medium" panose="00000600000000000000" pitchFamily="2" charset="0"/>
              </a:rPr>
              <a:t>How successful was it? How do you know?</a:t>
            </a:r>
          </a:p>
          <a:p>
            <a:pPr>
              <a:lnSpc>
                <a:spcPct val="100000"/>
              </a:lnSpc>
              <a:spcAft>
                <a:spcPts val="1200"/>
              </a:spcAft>
            </a:pPr>
            <a:r>
              <a:rPr lang="en-US" sz="3200" dirty="0">
                <a:solidFill>
                  <a:schemeClr val="tx1"/>
                </a:solidFill>
                <a:latin typeface="Montserrat Medium" panose="00000600000000000000" pitchFamily="2" charset="0"/>
              </a:rPr>
              <a:t>What should continue and how can we make it happen?</a:t>
            </a:r>
          </a:p>
          <a:p>
            <a:pPr>
              <a:lnSpc>
                <a:spcPct val="100000"/>
              </a:lnSpc>
              <a:spcAft>
                <a:spcPts val="1200"/>
              </a:spcAft>
            </a:pPr>
            <a:r>
              <a:rPr lang="en-US" sz="3200" dirty="0">
                <a:solidFill>
                  <a:schemeClr val="tx1"/>
                </a:solidFill>
                <a:latin typeface="Montserrat Medium" panose="00000600000000000000" pitchFamily="2" charset="0"/>
              </a:rPr>
              <a:t>Any insights/recommendations?</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9975B"/>
        </a:solidFill>
        <a:effectLst/>
      </p:bgPr>
    </p:bg>
    <p:spTree>
      <p:nvGrpSpPr>
        <p:cNvPr id="1" name="Shape 60">
          <a:extLst>
            <a:ext uri="{FF2B5EF4-FFF2-40B4-BE49-F238E27FC236}">
              <a16:creationId xmlns:a16="http://schemas.microsoft.com/office/drawing/2014/main" id="{CD362494-E6D1-0FF3-2AB0-FF80DE5CD7B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50B976E-1DF3-494D-E9DC-E1F7A5715C3E}"/>
              </a:ext>
            </a:extLst>
          </p:cNvPr>
          <p:cNvSpPr>
            <a:spLocks noGrp="1"/>
          </p:cNvSpPr>
          <p:nvPr>
            <p:ph type="title"/>
          </p:nvPr>
        </p:nvSpPr>
        <p:spPr>
          <a:xfrm>
            <a:off x="800100" y="2345966"/>
            <a:ext cx="7924800" cy="2022833"/>
          </a:xfrm>
        </p:spPr>
        <p:txBody>
          <a:bodyPr>
            <a:noAutofit/>
          </a:bodyPr>
          <a:lstStyle/>
          <a:p>
            <a:pPr algn="ctr"/>
            <a:r>
              <a:rPr lang="en-GB" sz="3600" b="1" dirty="0">
                <a:solidFill>
                  <a:srgbClr val="135740"/>
                </a:solidFill>
                <a:latin typeface="Montserrat"/>
                <a:ea typeface="Montserrat"/>
                <a:cs typeface="Montserrat"/>
                <a:sym typeface="Montserrat"/>
              </a:rPr>
              <a:t>Questions/Comments?</a:t>
            </a:r>
            <a:br>
              <a:rPr lang="en-GB" sz="3600" b="1" dirty="0">
                <a:solidFill>
                  <a:srgbClr val="135740"/>
                </a:solidFill>
                <a:latin typeface="Montserrat"/>
                <a:ea typeface="Montserrat"/>
                <a:cs typeface="Montserrat"/>
                <a:sym typeface="Montserrat"/>
              </a:rPr>
            </a:br>
            <a:br>
              <a:rPr lang="en-GB" sz="3600" b="1" dirty="0">
                <a:solidFill>
                  <a:srgbClr val="135740"/>
                </a:solidFill>
                <a:latin typeface="Montserrat"/>
                <a:ea typeface="Montserrat"/>
                <a:cs typeface="Montserrat"/>
                <a:sym typeface="Montserrat"/>
              </a:rPr>
            </a:br>
            <a:r>
              <a:rPr lang="en-GB" sz="3600" b="1" dirty="0">
                <a:solidFill>
                  <a:srgbClr val="135740"/>
                </a:solidFill>
                <a:latin typeface="Montserrat"/>
                <a:ea typeface="Montserrat"/>
                <a:cs typeface="Montserrat"/>
                <a:sym typeface="Montserrat"/>
              </a:rPr>
              <a:t>Audience experiences to share?</a:t>
            </a:r>
            <a:br>
              <a:rPr lang="en-GB" sz="2700" b="1" dirty="0">
                <a:solidFill>
                  <a:srgbClr val="135740"/>
                </a:solidFill>
                <a:latin typeface="Montserrat"/>
                <a:ea typeface="Montserrat"/>
                <a:cs typeface="Montserrat"/>
                <a:sym typeface="Montserrat"/>
              </a:rPr>
            </a:br>
            <a:endParaRPr lang="en-US" sz="2700" dirty="0"/>
          </a:p>
        </p:txBody>
      </p:sp>
    </p:spTree>
    <p:custDataLst>
      <p:tags r:id="rId1"/>
    </p:custDataLst>
    <p:extLst>
      <p:ext uri="{BB962C8B-B14F-4D97-AF65-F5344CB8AC3E}">
        <p14:creationId xmlns:p14="http://schemas.microsoft.com/office/powerpoint/2010/main" val="803516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cd950e9b-fb04-45d2-a2ed-c87b47afe3e7&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cd950e9b-fb04-45d2-a2ed-c87b47afe3e7&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cd950e9b-fb04-45d2-a2ed-c87b47afe3e7&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4.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cd950e9b-fb04-45d2-a2ed-c87b47afe3e7&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5.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731ca9b7-65ac-424f-8ec8-c23f5b801328&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6.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731ca9b7-65ac-424f-8ec8-c23f5b801328&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7.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731ca9b7-65ac-424f-8ec8-c23f5b801328&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heme/theme1.xml><?xml version="1.0" encoding="utf-8"?>
<a:theme xmlns:a="http://schemas.openxmlformats.org/drawingml/2006/main" name="1_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TP001072115</AuthoringAssetId>
    <AssetId xmlns="145c5697-5eb5-440b-b2f1-a8273fb59250">TS001072115</Asset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223BEB47-7622-4D90-BCA8-06085814048C}">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145c5697-5eb5-440b-b2f1-a8273fb59250"/>
    <ds:schemaRef ds:uri="http://purl.org/dc/elements/1.1/"/>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D78CB327-E5DF-4B67-97DC-7E40780FCEC4}">
  <ds:schemaRefs>
    <ds:schemaRef ds:uri="http://schemas.microsoft.com/sharepoint/v3/contenttype/forms"/>
  </ds:schemaRefs>
</ds:datastoreItem>
</file>

<file path=customXml/itemProps3.xml><?xml version="1.0" encoding="utf-8"?>
<ds:datastoreItem xmlns:ds="http://schemas.openxmlformats.org/officeDocument/2006/customXml" ds:itemID="{EF3137EA-5C3C-43D1-B568-843DD8C094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224B97B3-094D-418D-8F38-6957CBDB798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3854</TotalTime>
  <Words>544</Words>
  <Application>Microsoft Office PowerPoint</Application>
  <PresentationFormat>On-screen Show (4:3)</PresentationFormat>
  <Paragraphs>75</Paragraphs>
  <Slides>17</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Montserrat</vt:lpstr>
      <vt:lpstr>Montserrat Bold</vt:lpstr>
      <vt:lpstr>Montserrat Medium</vt:lpstr>
      <vt:lpstr>Montserrat SemiBold</vt:lpstr>
      <vt:lpstr>Times</vt:lpstr>
      <vt:lpstr>Times New Roman</vt:lpstr>
      <vt:lpstr>1_Simple Light</vt:lpstr>
      <vt:lpstr>Transportation:  Ease on Down the Road  2025 Project HOPE-VA Conference</vt:lpstr>
      <vt:lpstr>Agenda</vt:lpstr>
      <vt:lpstr>Our Panelists</vt:lpstr>
      <vt:lpstr>Transportation – LEA Responsibilities</vt:lpstr>
      <vt:lpstr>School of Origin Transportation</vt:lpstr>
      <vt:lpstr>Comparable Transportation</vt:lpstr>
      <vt:lpstr>Transportation to Remove Barriers</vt:lpstr>
      <vt:lpstr>How did you use ARP-HCY funds for MV transportation? </vt:lpstr>
      <vt:lpstr>Questions/Comments?  Audience experiences to share? </vt:lpstr>
      <vt:lpstr>Some Scenarios to Discuss</vt:lpstr>
      <vt:lpstr>UHY-1</vt:lpstr>
      <vt:lpstr>UHY - 2</vt:lpstr>
      <vt:lpstr>Motels</vt:lpstr>
      <vt:lpstr>Other Scenarios?</vt:lpstr>
      <vt:lpstr>PowerPoint Presentation</vt:lpstr>
      <vt:lpstr>PowerPoint Presentation</vt:lpstr>
      <vt:lpstr>    Project HOPE-Virginia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Denis Popp</dc:creator>
  <cp:lastModifiedBy>Popp, Pat</cp:lastModifiedBy>
  <cp:revision>41</cp:revision>
  <cp:lastPrinted>2025-02-11T20:34:20Z</cp:lastPrinted>
  <dcterms:created xsi:type="dcterms:W3CDTF">2020-03-19T17:35:17Z</dcterms:created>
  <dcterms:modified xsi:type="dcterms:W3CDTF">2025-02-27T22:43:30Z</dcterms:modified>
</cp:coreProperties>
</file>