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9"/>
  </p:notesMasterIdLst>
  <p:sldIdLst>
    <p:sldId id="256" r:id="rId3"/>
    <p:sldId id="258" r:id="rId4"/>
    <p:sldId id="268" r:id="rId5"/>
    <p:sldId id="262" r:id="rId6"/>
    <p:sldId id="274" r:id="rId7"/>
    <p:sldId id="279" r:id="rId8"/>
    <p:sldId id="292" r:id="rId9"/>
    <p:sldId id="291" r:id="rId10"/>
    <p:sldId id="1016" r:id="rId11"/>
    <p:sldId id="948" r:id="rId12"/>
    <p:sldId id="958" r:id="rId13"/>
    <p:sldId id="1014" r:id="rId14"/>
    <p:sldId id="872" r:id="rId15"/>
    <p:sldId id="1017" r:id="rId16"/>
    <p:sldId id="1018" r:id="rId17"/>
    <p:sldId id="266"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221"/>
    <a:srgbClr val="135740"/>
    <a:srgbClr val="B896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0672" autoAdjust="0"/>
  </p:normalViewPr>
  <p:slideViewPr>
    <p:cSldViewPr snapToGrid="0">
      <p:cViewPr varScale="1">
        <p:scale>
          <a:sx n="89" d="100"/>
          <a:sy n="89" d="100"/>
        </p:scale>
        <p:origin x="14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25E314F-F3ED-48F9-8FFE-4BD4CF71F228}" type="datetimeFigureOut">
              <a:rPr lang="en-US" smtClean="0"/>
              <a:t>3/3/2025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DE13AE5-EEEF-4024-86E6-3AB26A650C33}" type="slidenum">
              <a:rPr lang="en-US" smtClean="0"/>
              <a:t>‹#›</a:t>
            </a:fld>
            <a:endParaRPr lang="en-US"/>
          </a:p>
        </p:txBody>
      </p:sp>
    </p:spTree>
    <p:extLst>
      <p:ext uri="{BB962C8B-B14F-4D97-AF65-F5344CB8AC3E}">
        <p14:creationId xmlns:p14="http://schemas.microsoft.com/office/powerpoint/2010/main" val="339748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466725" y="723900"/>
            <a:ext cx="6423025" cy="3613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735567" y="4578756"/>
            <a:ext cx="5884532" cy="4337769"/>
          </a:xfrm>
          <a:prstGeom prst="rect">
            <a:avLst/>
          </a:prstGeom>
        </p:spPr>
        <p:txBody>
          <a:bodyPr spcFirstLastPara="1" wrap="square" lIns="97086" tIns="97086" rIns="97086" bIns="97086"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728c4a469_0_217:notes"/>
          <p:cNvSpPr>
            <a:spLocks noGrp="1" noRot="1" noChangeAspect="1"/>
          </p:cNvSpPr>
          <p:nvPr>
            <p:ph type="sldImg" idx="2"/>
          </p:nvPr>
        </p:nvSpPr>
        <p:spPr>
          <a:xfrm>
            <a:off x="492125" y="736600"/>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728c4a469_0_217:notes"/>
          <p:cNvSpPr txBox="1">
            <a:spLocks noGrp="1"/>
          </p:cNvSpPr>
          <p:nvPr>
            <p:ph type="body" idx="1"/>
          </p:nvPr>
        </p:nvSpPr>
        <p:spPr>
          <a:xfrm>
            <a:off x="752596" y="4661432"/>
            <a:ext cx="6020748" cy="4416090"/>
          </a:xfrm>
          <a:prstGeom prst="rect">
            <a:avLst/>
          </a:prstGeom>
        </p:spPr>
        <p:txBody>
          <a:bodyPr spcFirstLastPara="1" wrap="square" lIns="99028" tIns="99028" rIns="99028" bIns="99028" anchor="t" anchorCtr="0">
            <a:noAutofit/>
          </a:bodyPr>
          <a:lstStyle/>
          <a:p>
            <a:pPr marL="168582" defTabSz="942289">
              <a:defRPr/>
            </a:pPr>
            <a:r>
              <a:rPr lang="en-US" dirty="0"/>
              <a:t>MV videos for school staff and EC educators along with quiz to help you to implement training throughout your division. Also, supplemental short whiteboard videos.</a:t>
            </a:r>
          </a:p>
          <a:p>
            <a:pPr marL="168582"/>
            <a:endParaRPr dirty="0"/>
          </a:p>
        </p:txBody>
      </p:sp>
    </p:spTree>
    <p:extLst>
      <p:ext uri="{BB962C8B-B14F-4D97-AF65-F5344CB8AC3E}">
        <p14:creationId xmlns:p14="http://schemas.microsoft.com/office/powerpoint/2010/main" val="624866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728c4a469_0_217:notes"/>
          <p:cNvSpPr>
            <a:spLocks noGrp="1" noRot="1" noChangeAspect="1"/>
          </p:cNvSpPr>
          <p:nvPr>
            <p:ph type="sldImg" idx="2"/>
          </p:nvPr>
        </p:nvSpPr>
        <p:spPr>
          <a:xfrm>
            <a:off x="492125" y="736600"/>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728c4a469_0_217:notes"/>
          <p:cNvSpPr txBox="1">
            <a:spLocks noGrp="1"/>
          </p:cNvSpPr>
          <p:nvPr>
            <p:ph type="body" idx="1"/>
          </p:nvPr>
        </p:nvSpPr>
        <p:spPr>
          <a:xfrm>
            <a:off x="752596" y="4661432"/>
            <a:ext cx="6020748" cy="4416090"/>
          </a:xfrm>
          <a:prstGeom prst="rect">
            <a:avLst/>
          </a:prstGeom>
        </p:spPr>
        <p:txBody>
          <a:bodyPr spcFirstLastPara="1" wrap="square" lIns="99028" tIns="99028" rIns="99028" bIns="99028" anchor="t" anchorCtr="0">
            <a:noAutofit/>
          </a:bodyPr>
          <a:lstStyle/>
          <a:p>
            <a:r>
              <a:rPr lang="en-US" dirty="0"/>
              <a:t>Tip sheets also available for download in the learning library to give your trainees something to take with them after training is complete – MV Quick Guide plus role-specific tip sheets.</a:t>
            </a:r>
            <a:endParaRPr dirty="0"/>
          </a:p>
        </p:txBody>
      </p:sp>
    </p:spTree>
    <p:extLst>
      <p:ext uri="{BB962C8B-B14F-4D97-AF65-F5344CB8AC3E}">
        <p14:creationId xmlns:p14="http://schemas.microsoft.com/office/powerpoint/2010/main" val="413830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1818C-F330-43FD-31E9-EFE3496E7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FFA66-F635-1A99-C092-D649400C5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FAA7D-6727-D312-42F3-FFC721186E11}"/>
              </a:ext>
            </a:extLst>
          </p:cNvPr>
          <p:cNvSpPr>
            <a:spLocks noGrp="1"/>
          </p:cNvSpPr>
          <p:nvPr>
            <p:ph type="body" idx="1"/>
          </p:nvPr>
        </p:nvSpPr>
        <p:spPr/>
        <p:txBody>
          <a:bodyPr/>
          <a:lstStyle/>
          <a:p>
            <a:r>
              <a:rPr lang="en-US" dirty="0"/>
              <a:t>Short 1-minute awareness videos now available to highlight key components of the MV act along with videos specifically for UHY and Early Learners.</a:t>
            </a:r>
          </a:p>
        </p:txBody>
      </p:sp>
      <p:sp>
        <p:nvSpPr>
          <p:cNvPr id="4" name="Slide Number Placeholder 3">
            <a:extLst>
              <a:ext uri="{FF2B5EF4-FFF2-40B4-BE49-F238E27FC236}">
                <a16:creationId xmlns:a16="http://schemas.microsoft.com/office/drawing/2014/main" id="{6145A1A3-46A7-D124-1C62-DD5F5C2C6F4E}"/>
              </a:ext>
            </a:extLst>
          </p:cNvPr>
          <p:cNvSpPr>
            <a:spLocks noGrp="1"/>
          </p:cNvSpPr>
          <p:nvPr>
            <p:ph type="sldNum" sz="quarter" idx="5"/>
          </p:nvPr>
        </p:nvSpPr>
        <p:spPr/>
        <p:txBody>
          <a:bodyPr/>
          <a:lstStyle/>
          <a:p>
            <a:pPr defTabSz="942289">
              <a:defRPr/>
            </a:pPr>
            <a:fld id="{2DE13AE5-EEEF-4024-86E6-3AB26A650C33}" type="slidenum">
              <a:rPr lang="en-US">
                <a:solidFill>
                  <a:prstClr val="black"/>
                </a:solidFill>
                <a:latin typeface="Calibri" panose="020F0502020204030204"/>
              </a:rPr>
              <a:pPr defTabSz="94228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95784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728c4a469_0_217:notes"/>
          <p:cNvSpPr>
            <a:spLocks noGrp="1" noRot="1" noChangeAspect="1"/>
          </p:cNvSpPr>
          <p:nvPr>
            <p:ph type="sldImg" idx="2"/>
          </p:nvPr>
        </p:nvSpPr>
        <p:spPr>
          <a:xfrm>
            <a:off x="465138" y="723900"/>
            <a:ext cx="6424612" cy="3613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728c4a469_0_217:notes"/>
          <p:cNvSpPr txBox="1">
            <a:spLocks noGrp="1"/>
          </p:cNvSpPr>
          <p:nvPr>
            <p:ph type="body" idx="1"/>
          </p:nvPr>
        </p:nvSpPr>
        <p:spPr>
          <a:xfrm>
            <a:off x="735567" y="4578756"/>
            <a:ext cx="5884532" cy="4337769"/>
          </a:xfrm>
          <a:prstGeom prst="rect">
            <a:avLst/>
          </a:prstGeom>
        </p:spPr>
        <p:txBody>
          <a:bodyPr spcFirstLastPara="1" wrap="square" lIns="97086" tIns="97086" rIns="97086" bIns="97086" anchor="t" anchorCtr="0">
            <a:noAutofit/>
          </a:bodyPr>
          <a:lstStyle/>
          <a:p>
            <a:r>
              <a:rPr lang="en-US" dirty="0">
                <a:ea typeface="Calibri"/>
                <a:cs typeface="Calibri"/>
              </a:rPr>
              <a:t>New poverty simulation coming soon where users can walk through scenario where they face multiple hardships and, with each hardship, have fewer and fewer resources to afford essential needs like food, transportation, healthcare etc. Similar to our in-person “Making Choices” smarties activity.</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45126-67C2-A5FC-38E3-A912C0710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1035E-7B73-FD57-85A5-C20A16AFC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C51CB-F4AE-0A48-28DB-9847573396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AC0C57-2602-F144-CB09-9D06508FA506}"/>
              </a:ext>
            </a:extLst>
          </p:cNvPr>
          <p:cNvSpPr>
            <a:spLocks noGrp="1"/>
          </p:cNvSpPr>
          <p:nvPr>
            <p:ph type="sldNum" sz="quarter" idx="5"/>
          </p:nvPr>
        </p:nvSpPr>
        <p:spPr/>
        <p:txBody>
          <a:bodyPr/>
          <a:lstStyle/>
          <a:p>
            <a:pPr defTabSz="942289">
              <a:defRPr/>
            </a:pPr>
            <a:fld id="{2DE13AE5-EEEF-4024-86E6-3AB26A650C33}" type="slidenum">
              <a:rPr lang="en-US">
                <a:solidFill>
                  <a:prstClr val="black"/>
                </a:solidFill>
                <a:latin typeface="Calibri" panose="020F0502020204030204"/>
              </a:rPr>
              <a:pPr defTabSz="942289">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61971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93A5B54-83BE-529F-EDFA-4733BCDFA93C}"/>
            </a:ext>
          </a:extLst>
        </p:cNvPr>
        <p:cNvGrpSpPr/>
        <p:nvPr/>
      </p:nvGrpSpPr>
      <p:grpSpPr>
        <a:xfrm>
          <a:off x="0" y="0"/>
          <a:ext cx="0" cy="0"/>
          <a:chOff x="0" y="0"/>
          <a:chExt cx="0" cy="0"/>
        </a:xfrm>
      </p:grpSpPr>
      <p:sp>
        <p:nvSpPr>
          <p:cNvPr id="58" name="Google Shape;58;g24728c4a469_0_217:notes">
            <a:extLst>
              <a:ext uri="{FF2B5EF4-FFF2-40B4-BE49-F238E27FC236}">
                <a16:creationId xmlns:a16="http://schemas.microsoft.com/office/drawing/2014/main" id="{7E233C23-A416-D189-EE67-65072A4AAB3E}"/>
              </a:ext>
            </a:extLst>
          </p:cNvPr>
          <p:cNvSpPr>
            <a:spLocks noGrp="1" noRot="1" noChangeAspect="1"/>
          </p:cNvSpPr>
          <p:nvPr>
            <p:ph type="sldImg" idx="2"/>
          </p:nvPr>
        </p:nvSpPr>
        <p:spPr>
          <a:xfrm>
            <a:off x="465138" y="723900"/>
            <a:ext cx="6424612" cy="3613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728c4a469_0_217:notes">
            <a:extLst>
              <a:ext uri="{FF2B5EF4-FFF2-40B4-BE49-F238E27FC236}">
                <a16:creationId xmlns:a16="http://schemas.microsoft.com/office/drawing/2014/main" id="{44D80DD8-E755-AC55-EE85-30ED32E0049E}"/>
              </a:ext>
            </a:extLst>
          </p:cNvPr>
          <p:cNvSpPr txBox="1">
            <a:spLocks noGrp="1"/>
          </p:cNvSpPr>
          <p:nvPr>
            <p:ph type="body" idx="1"/>
          </p:nvPr>
        </p:nvSpPr>
        <p:spPr>
          <a:xfrm>
            <a:off x="735567" y="4578756"/>
            <a:ext cx="5884532" cy="4337769"/>
          </a:xfrm>
          <a:prstGeom prst="rect">
            <a:avLst/>
          </a:prstGeom>
        </p:spPr>
        <p:txBody>
          <a:bodyPr spcFirstLastPara="1" wrap="square" lIns="97086" tIns="97086" rIns="97086" bIns="97086" anchor="t" anchorCtr="0">
            <a:noAutofit/>
          </a:bodyPr>
          <a:lstStyle/>
          <a:p>
            <a:endParaRPr dirty="0"/>
          </a:p>
        </p:txBody>
      </p:sp>
    </p:spTree>
    <p:extLst>
      <p:ext uri="{BB962C8B-B14F-4D97-AF65-F5344CB8AC3E}">
        <p14:creationId xmlns:p14="http://schemas.microsoft.com/office/powerpoint/2010/main" val="4725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728c4a469_2_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728c4a469_2_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728c4a469_0_21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728c4a469_0_21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728c4a469_0_21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728c4a469_0_21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Highlight 10 liaison responsibilities and how effective staff training will help liaisons to better execute each of these.</a:t>
            </a:r>
            <a:endParaRPr dirty="0"/>
          </a:p>
        </p:txBody>
      </p:sp>
    </p:spTree>
    <p:extLst>
      <p:ext uri="{BB962C8B-B14F-4D97-AF65-F5344CB8AC3E}">
        <p14:creationId xmlns:p14="http://schemas.microsoft.com/office/powerpoint/2010/main" val="401473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4728c4a469_0_27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4728c4a469_0_27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4728c4a469_0_27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4728c4a469_0_27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extLst>
      <p:ext uri="{BB962C8B-B14F-4D97-AF65-F5344CB8AC3E}">
        <p14:creationId xmlns:p14="http://schemas.microsoft.com/office/powerpoint/2010/main" val="9911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4728c4a469_0_27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4728c4a469_0_27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Highlight the importance of school staff awareness and impact it has on our students.</a:t>
            </a:r>
            <a:endParaRPr dirty="0"/>
          </a:p>
        </p:txBody>
      </p:sp>
    </p:spTree>
    <p:extLst>
      <p:ext uri="{BB962C8B-B14F-4D97-AF65-F5344CB8AC3E}">
        <p14:creationId xmlns:p14="http://schemas.microsoft.com/office/powerpoint/2010/main" val="133354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books by grade level - helpful for raising awareness about the barriers that our students face among the whole school community – great for classrooms or counselors.</a:t>
            </a:r>
          </a:p>
        </p:txBody>
      </p:sp>
      <p:sp>
        <p:nvSpPr>
          <p:cNvPr id="4" name="Slide Number Placeholder 3"/>
          <p:cNvSpPr>
            <a:spLocks noGrp="1"/>
          </p:cNvSpPr>
          <p:nvPr>
            <p:ph type="sldNum" sz="quarter" idx="5"/>
          </p:nvPr>
        </p:nvSpPr>
        <p:spPr/>
        <p:txBody>
          <a:bodyPr/>
          <a:lstStyle/>
          <a:p>
            <a:fld id="{2DE13AE5-EEEF-4024-86E6-3AB26A650C33}" type="slidenum">
              <a:rPr lang="en-US" smtClean="0"/>
              <a:t>7</a:t>
            </a:fld>
            <a:endParaRPr lang="en-US"/>
          </a:p>
        </p:txBody>
      </p:sp>
    </p:spTree>
    <p:extLst>
      <p:ext uri="{BB962C8B-B14F-4D97-AF65-F5344CB8AC3E}">
        <p14:creationId xmlns:p14="http://schemas.microsoft.com/office/powerpoint/2010/main" val="315289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in the Liaison Portal resource library!</a:t>
            </a:r>
          </a:p>
        </p:txBody>
      </p:sp>
      <p:sp>
        <p:nvSpPr>
          <p:cNvPr id="4" name="Slide Number Placeholder 3"/>
          <p:cNvSpPr>
            <a:spLocks noGrp="1"/>
          </p:cNvSpPr>
          <p:nvPr>
            <p:ph type="sldNum" sz="quarter" idx="5"/>
          </p:nvPr>
        </p:nvSpPr>
        <p:spPr/>
        <p:txBody>
          <a:bodyPr/>
          <a:lstStyle/>
          <a:p>
            <a:fld id="{2DE13AE5-EEEF-4024-86E6-3AB26A650C33}" type="slidenum">
              <a:rPr lang="en-US" smtClean="0"/>
              <a:t>8</a:t>
            </a:fld>
            <a:endParaRPr lang="en-US"/>
          </a:p>
        </p:txBody>
      </p:sp>
    </p:spTree>
    <p:extLst>
      <p:ext uri="{BB962C8B-B14F-4D97-AF65-F5344CB8AC3E}">
        <p14:creationId xmlns:p14="http://schemas.microsoft.com/office/powerpoint/2010/main" val="309446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1718-6CDD-1BA1-FFA6-9D195DEB0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37A29-0AC8-39AD-3317-02E5D35AD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A5AD6-3449-E373-8ACF-82038799A0F6}"/>
              </a:ext>
            </a:extLst>
          </p:cNvPr>
          <p:cNvSpPr>
            <a:spLocks noGrp="1"/>
          </p:cNvSpPr>
          <p:nvPr>
            <p:ph type="body" idx="1"/>
          </p:nvPr>
        </p:nvSpPr>
        <p:spPr/>
        <p:txBody>
          <a:bodyPr/>
          <a:lstStyle/>
          <a:p>
            <a:r>
              <a:rPr lang="en-US" dirty="0"/>
              <a:t>Make sure to check out our new learning library.</a:t>
            </a:r>
          </a:p>
        </p:txBody>
      </p:sp>
      <p:sp>
        <p:nvSpPr>
          <p:cNvPr id="4" name="Slide Number Placeholder 3">
            <a:extLst>
              <a:ext uri="{FF2B5EF4-FFF2-40B4-BE49-F238E27FC236}">
                <a16:creationId xmlns:a16="http://schemas.microsoft.com/office/drawing/2014/main" id="{852E3C00-FA64-D05B-AE94-A0363AAE76B7}"/>
              </a:ext>
            </a:extLst>
          </p:cNvPr>
          <p:cNvSpPr>
            <a:spLocks noGrp="1"/>
          </p:cNvSpPr>
          <p:nvPr>
            <p:ph type="sldNum" sz="quarter" idx="5"/>
          </p:nvPr>
        </p:nvSpPr>
        <p:spPr/>
        <p:txBody>
          <a:bodyPr/>
          <a:lstStyle/>
          <a:p>
            <a:pPr defTabSz="942289">
              <a:defRPr/>
            </a:pPr>
            <a:fld id="{2DE13AE5-EEEF-4024-86E6-3AB26A650C33}" type="slidenum">
              <a:rPr lang="en-US">
                <a:solidFill>
                  <a:prstClr val="black"/>
                </a:solidFill>
                <a:latin typeface="Calibri" panose="020F0502020204030204"/>
              </a:rPr>
              <a:pPr defTabSz="94228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04082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E384-6A4F-ACD1-83D5-2FE01F159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30426C-B2F6-DD71-7E0C-97FDFFF0F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8DF927-B4AB-2CDB-D27B-7C715F4DEB0D}"/>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5" name="Footer Placeholder 4">
            <a:extLst>
              <a:ext uri="{FF2B5EF4-FFF2-40B4-BE49-F238E27FC236}">
                <a16:creationId xmlns:a16="http://schemas.microsoft.com/office/drawing/2014/main" id="{99BEFB03-7FDB-D976-7431-C84CD7982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BC23A-CFEA-D7E4-262A-4FB48B294077}"/>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4601352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A9E5-70A8-CCD3-2899-FA0CDD0BF9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41A6A-5F8F-D4A6-9E9F-3EF121894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B29FF-B43E-0162-BB07-8AAC8B6CC4FD}"/>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5" name="Footer Placeholder 4">
            <a:extLst>
              <a:ext uri="{FF2B5EF4-FFF2-40B4-BE49-F238E27FC236}">
                <a16:creationId xmlns:a16="http://schemas.microsoft.com/office/drawing/2014/main" id="{79323E10-FC1E-F5EE-8CBB-11DF07075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45C36-3685-7972-3449-44C5F063B992}"/>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8886085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DD62D-650B-75AF-B94B-162CFF30D3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94A33-FAC3-9C16-63C6-F938F70D7D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BF975-9D7F-4DE0-267E-6044316B07FC}"/>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5" name="Footer Placeholder 4">
            <a:extLst>
              <a:ext uri="{FF2B5EF4-FFF2-40B4-BE49-F238E27FC236}">
                <a16:creationId xmlns:a16="http://schemas.microsoft.com/office/drawing/2014/main" id="{D15DEC41-B0C7-D7C5-7C64-1B9A3F5CE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6D693-60E2-C951-5B8D-548332E0874D}"/>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2119563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56919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25557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pic>
        <p:nvPicPr>
          <p:cNvPr id="20" name="Google Shape;20;p4"/>
          <p:cNvPicPr preferRelativeResize="0"/>
          <p:nvPr/>
        </p:nvPicPr>
        <p:blipFill rotWithShape="1">
          <a:blip r:embed="rId2">
            <a:alphaModFix/>
          </a:blip>
          <a:srcRect/>
          <a:stretch/>
        </p:blipFill>
        <p:spPr>
          <a:xfrm>
            <a:off x="1" y="5470157"/>
            <a:ext cx="12192004" cy="1184644"/>
          </a:xfrm>
          <a:prstGeom prst="rect">
            <a:avLst/>
          </a:prstGeom>
          <a:noFill/>
          <a:ln>
            <a:noFill/>
          </a:ln>
        </p:spPr>
      </p:pic>
    </p:spTree>
    <p:extLst>
      <p:ext uri="{BB962C8B-B14F-4D97-AF65-F5344CB8AC3E}">
        <p14:creationId xmlns:p14="http://schemas.microsoft.com/office/powerpoint/2010/main" val="2293176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2235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92873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99620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63683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840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2631-52CF-B502-E692-7872BF256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4D8AB-BCAB-3FEE-CAAE-FA79011553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37923-2197-02E1-9F31-212B1E77765A}"/>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5" name="Footer Placeholder 4">
            <a:extLst>
              <a:ext uri="{FF2B5EF4-FFF2-40B4-BE49-F238E27FC236}">
                <a16:creationId xmlns:a16="http://schemas.microsoft.com/office/drawing/2014/main" id="{81BD77B7-F9C5-2F78-DB35-A4972818F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65263-9625-9219-4A04-DF9E76B767B9}"/>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9495496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71434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65756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50566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51830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A4BC7F-13B5-934D-B1F4-1DD7250437D4}" type="datetime1">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0E020-FD70-774F-88AD-BC4F91F264AC}" type="slidenum">
              <a:rPr lang="en-US" smtClean="0"/>
              <a:t>‹#›</a:t>
            </a:fld>
            <a:endParaRPr lang="en-US"/>
          </a:p>
        </p:txBody>
      </p:sp>
    </p:spTree>
    <p:extLst>
      <p:ext uri="{BB962C8B-B14F-4D97-AF65-F5344CB8AC3E}">
        <p14:creationId xmlns:p14="http://schemas.microsoft.com/office/powerpoint/2010/main" val="303169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E07F-52B6-405C-4706-9411C07781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A58E30-51A1-77FF-926F-0FC266F192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E267D7-E17A-E3DF-576D-5BE4AE113509}"/>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5" name="Footer Placeholder 4">
            <a:extLst>
              <a:ext uri="{FF2B5EF4-FFF2-40B4-BE49-F238E27FC236}">
                <a16:creationId xmlns:a16="http://schemas.microsoft.com/office/drawing/2014/main" id="{8F4606FC-2FD0-DC62-1A70-217E03093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115A9-5A57-4CC7-791B-756BCA073EBA}"/>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8328912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B916-A18C-9194-A663-2C60B1ABF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9D969-5DA4-34B5-D74E-A3DF2A4D5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DB5172-E2D9-D803-837E-5BEA72FF0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6F781-FFC5-AD23-0836-0650419ED446}"/>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6" name="Footer Placeholder 5">
            <a:extLst>
              <a:ext uri="{FF2B5EF4-FFF2-40B4-BE49-F238E27FC236}">
                <a16:creationId xmlns:a16="http://schemas.microsoft.com/office/drawing/2014/main" id="{8CE8C571-A2F7-25A0-FA78-66E52DB31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91ED7-E283-8B75-B87F-300065BC5537}"/>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9852937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EB02-AF81-7647-1FB4-79D832369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EE0C4-52B6-4749-15EC-D33ED31F1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6B00F2-4E89-987B-5124-03E481057E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90C01F-68C7-F99B-1CA9-B58421859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BBA9F-7712-1E3A-B838-2F66AB1AF5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0E5F87-2797-F78A-9EA2-80B1EE6A35C1}"/>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8" name="Footer Placeholder 7">
            <a:extLst>
              <a:ext uri="{FF2B5EF4-FFF2-40B4-BE49-F238E27FC236}">
                <a16:creationId xmlns:a16="http://schemas.microsoft.com/office/drawing/2014/main" id="{14C54657-A016-CAF8-029A-30D9D13F7B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598EF-77D0-9A83-575A-690EB6013647}"/>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6790844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3F90-B9D6-45B6-5EF7-8B922D143B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B1E396-0403-3C0D-297B-162391042C85}"/>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4" name="Footer Placeholder 3">
            <a:extLst>
              <a:ext uri="{FF2B5EF4-FFF2-40B4-BE49-F238E27FC236}">
                <a16:creationId xmlns:a16="http://schemas.microsoft.com/office/drawing/2014/main" id="{16B70949-9037-72AD-DBA4-57774A9B4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7D6D6-4A9E-EC73-DF1C-F9ED95C2DB77}"/>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2102090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D8A5D-A01B-71CB-D419-5AD28546A1B2}"/>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3" name="Footer Placeholder 2">
            <a:extLst>
              <a:ext uri="{FF2B5EF4-FFF2-40B4-BE49-F238E27FC236}">
                <a16:creationId xmlns:a16="http://schemas.microsoft.com/office/drawing/2014/main" id="{9CC5E78C-4FBA-A27B-094D-D437DED376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729CE7-7204-B9BD-E326-3218039F348E}"/>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0243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B20E-2229-9A8C-87F9-A7D140642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79046F-5D66-89BD-9C37-FBC954031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B4FD2D-6537-65AC-8AE2-1C69E1BC5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DD2AE-8A91-9920-E24A-62A8FCAD6277}"/>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6" name="Footer Placeholder 5">
            <a:extLst>
              <a:ext uri="{FF2B5EF4-FFF2-40B4-BE49-F238E27FC236}">
                <a16:creationId xmlns:a16="http://schemas.microsoft.com/office/drawing/2014/main" id="{B6C2794E-5007-1D9E-4B0C-84B2ECF9B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68A06-0EC9-0C8E-88AA-C4D52CC35E8F}"/>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01593078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3734-E506-2669-D2A5-0ACF4D94B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EB59C4-53C4-521C-FF4E-6DCF49D6F6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16AF48-923B-A254-5CEB-A8FBE2FC8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CA4F6-0B37-78DA-B650-3CDFB84F0B7E}"/>
              </a:ext>
            </a:extLst>
          </p:cNvPr>
          <p:cNvSpPr>
            <a:spLocks noGrp="1"/>
          </p:cNvSpPr>
          <p:nvPr>
            <p:ph type="dt" sz="half" idx="10"/>
          </p:nvPr>
        </p:nvSpPr>
        <p:spPr/>
        <p:txBody>
          <a:bodyPr/>
          <a:lstStyle/>
          <a:p>
            <a:fld id="{B5056A25-B556-49F5-809B-0C0AB26DC349}" type="datetimeFigureOut">
              <a:rPr lang="en-US" smtClean="0"/>
              <a:t>3/3/2025</a:t>
            </a:fld>
            <a:endParaRPr lang="en-US"/>
          </a:p>
        </p:txBody>
      </p:sp>
      <p:sp>
        <p:nvSpPr>
          <p:cNvPr id="6" name="Footer Placeholder 5">
            <a:extLst>
              <a:ext uri="{FF2B5EF4-FFF2-40B4-BE49-F238E27FC236}">
                <a16:creationId xmlns:a16="http://schemas.microsoft.com/office/drawing/2014/main" id="{8A95D72E-7CA9-502F-AB86-E34780CF4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D4DC0-E161-5B26-29DB-4D7F4C897167}"/>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9001316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75950B-B7B1-CF53-1C77-583249CCC2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02EE3C-952C-0B7D-3F5C-F25A497AF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77A0C-3668-125B-1810-2211F59D1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056A25-B556-49F5-809B-0C0AB26DC349}" type="datetimeFigureOut">
              <a:rPr lang="en-US" smtClean="0"/>
              <a:t>3/3/2025</a:t>
            </a:fld>
            <a:endParaRPr lang="en-US"/>
          </a:p>
        </p:txBody>
      </p:sp>
      <p:sp>
        <p:nvSpPr>
          <p:cNvPr id="5" name="Footer Placeholder 4">
            <a:extLst>
              <a:ext uri="{FF2B5EF4-FFF2-40B4-BE49-F238E27FC236}">
                <a16:creationId xmlns:a16="http://schemas.microsoft.com/office/drawing/2014/main" id="{E943C7B7-A29A-FA4A-E6C5-179907E97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067DE2-27CB-6660-5BA3-F2ECA37AD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000000-1234-1234-1234-123412341234}" type="slidenum">
              <a:rPr lang="en-GB" smtClean="0"/>
              <a:pPr/>
              <a:t>‹#›</a:t>
            </a:fld>
            <a:endParaRPr lang="en-GB"/>
          </a:p>
        </p:txBody>
      </p:sp>
    </p:spTree>
    <p:extLst>
      <p:ext uri="{BB962C8B-B14F-4D97-AF65-F5344CB8AC3E}">
        <p14:creationId xmlns:p14="http://schemas.microsoft.com/office/powerpoint/2010/main" val="3067556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95461286"/>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pngall.com/princess-wand-png/" TargetMode="External"/><Relationship Id="rId3" Type="http://schemas.openxmlformats.org/officeDocument/2006/relationships/image" Target="../media/image3.png"/><Relationship Id="rId7" Type="http://schemas.openxmlformats.org/officeDocument/2006/relationships/hyperlink" Target="https://abracadabranyc.com/products/plastic-tin-man-hat"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ar.inspiredpencil.com/pictures-2023/transparent-witch-hat-tumblr" TargetMode="External"/><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hyperlink" Target="https://www.stickpng.com/img/miscellaneous/scarecrows/scarecrow-ha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nicepng.com/ourpic/u2w7q8w7t4a9y3i1_arrow-svg-chevron-chevron-right-icon-svg-fre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www.duperrin.com/english/2021/01/12/training-an-experience-that-does-not-think-enough-about-its-client/"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1uZOfLcfZVg?list=PLMhNTXY5frGkHmDS6IsQvGLjYVeNh7-gq" TargetMode="Externa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docs.google.com/document/d/1AQmXOfdd7qu_VrO0-fczOspqMcdu-KfI/edit?usp=sharing&amp;ouid=109038411030191166034&amp;rtpof=true&amp;sd=tru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BEBA8EAE-BF5A-486C-A8C5-ECC9F3942E4B}">
                <a14:imgProps xmlns:a14="http://schemas.microsoft.com/office/drawing/2010/main">
                  <a14:imgLayer r:embed="rId4">
                    <a14:imgEffect>
                      <a14:artisticGlass/>
                    </a14:imgEffect>
                  </a14:imgLayer>
                </a14:imgProps>
              </a:ext>
            </a:extLst>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p:nvPr/>
        </p:nvSpPr>
        <p:spPr>
          <a:xfrm>
            <a:off x="277375" y="3827693"/>
            <a:ext cx="9970725" cy="295499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US" sz="2400" b="1" kern="0" dirty="0">
                <a:solidFill>
                  <a:srgbClr val="EEB221"/>
                </a:solidFill>
                <a:latin typeface="Montserrat"/>
                <a:cs typeface="Arial"/>
                <a:sym typeface="Montserrat ExtraBold"/>
              </a:rPr>
              <a:t>If I Only Had to Train: </a:t>
            </a:r>
            <a:br>
              <a:rPr lang="en-US" sz="2400" b="1" kern="0" dirty="0">
                <a:solidFill>
                  <a:srgbClr val="EEB221"/>
                </a:solidFill>
                <a:latin typeface="Montserrat"/>
                <a:cs typeface="Arial"/>
                <a:sym typeface="Montserrat ExtraBold"/>
              </a:rPr>
            </a:br>
            <a:r>
              <a:rPr lang="en-US" sz="2400" b="1" kern="0" dirty="0">
                <a:solidFill>
                  <a:srgbClr val="EEB221"/>
                </a:solidFill>
                <a:latin typeface="Montserrat"/>
                <a:cs typeface="Arial"/>
                <a:sym typeface="Montserrat ExtraBold"/>
              </a:rPr>
              <a:t>Implementing a Sustainable Training Plan </a:t>
            </a:r>
            <a:br>
              <a:rPr lang="en-US" sz="2400" b="1" kern="0" dirty="0">
                <a:solidFill>
                  <a:srgbClr val="EEB221"/>
                </a:solidFill>
                <a:latin typeface="Montserrat"/>
                <a:cs typeface="Arial"/>
                <a:sym typeface="Montserrat ExtraBold"/>
              </a:rPr>
            </a:br>
            <a:r>
              <a:rPr lang="en-US" sz="2400" b="1" kern="0" dirty="0">
                <a:solidFill>
                  <a:srgbClr val="EEB221"/>
                </a:solidFill>
                <a:latin typeface="Montserrat"/>
                <a:cs typeface="Arial"/>
                <a:sym typeface="Montserrat ExtraBold"/>
              </a:rPr>
              <a:t>as You Juggle Many Hats</a:t>
            </a:r>
            <a:endParaRPr lang="en-US" sz="2400" b="1" kern="0" dirty="0">
              <a:solidFill>
                <a:srgbClr val="000000"/>
              </a:solidFill>
              <a:latin typeface="Montserrat"/>
              <a:cs typeface="Arial"/>
              <a:sym typeface="Arial"/>
            </a:endParaRPr>
          </a:p>
          <a:p>
            <a:pPr defTabSz="1219170">
              <a:buClr>
                <a:srgbClr val="000000"/>
              </a:buClr>
              <a:buSzPts val="1100"/>
            </a:pPr>
            <a:endParaRPr lang="en-GB" sz="1867" kern="0" dirty="0">
              <a:solidFill>
                <a:srgbClr val="FFC000"/>
              </a:solidFill>
              <a:latin typeface="Montserrat"/>
              <a:ea typeface="Montserrat ExtraBold"/>
              <a:cs typeface="Montserrat ExtraBold"/>
              <a:sym typeface="Arial"/>
            </a:endParaRPr>
          </a:p>
          <a:p>
            <a:pPr defTabSz="1219170">
              <a:buClr>
                <a:srgbClr val="000000"/>
              </a:buClr>
              <a:buSzPts val="1100"/>
            </a:pPr>
            <a:r>
              <a:rPr lang="en-GB" sz="1867" kern="0" dirty="0">
                <a:solidFill>
                  <a:srgbClr val="FFC000"/>
                </a:solidFill>
                <a:latin typeface="Montserrat"/>
                <a:ea typeface="Montserrat ExtraBold"/>
                <a:cs typeface="Montserrat ExtraBold"/>
                <a:sym typeface="Montserrat ExtraBold"/>
              </a:rPr>
              <a:t>Kate Miller, Project HOPE-VA</a:t>
            </a:r>
          </a:p>
          <a:p>
            <a:pPr defTabSz="1219170">
              <a:buClr>
                <a:srgbClr val="000000"/>
              </a:buClr>
              <a:buSzPts val="1100"/>
            </a:pPr>
            <a:r>
              <a:rPr lang="en-GB" sz="1867" kern="0" dirty="0">
                <a:solidFill>
                  <a:srgbClr val="FFC000"/>
                </a:solidFill>
                <a:latin typeface="Montserrat"/>
                <a:ea typeface="Montserrat ExtraBold"/>
                <a:cs typeface="Montserrat ExtraBold"/>
                <a:sym typeface="Montserrat ExtraBold"/>
              </a:rPr>
              <a:t>Janelle Taylor-Johnson, PhD, Richmond City Public Schools</a:t>
            </a:r>
            <a:br>
              <a:rPr lang="en-GB" sz="1867" kern="0" dirty="0">
                <a:solidFill>
                  <a:srgbClr val="FFC000"/>
                </a:solidFill>
                <a:latin typeface="Montserrat"/>
                <a:ea typeface="Montserrat ExtraBold"/>
                <a:cs typeface="Montserrat ExtraBold"/>
                <a:sym typeface="Montserrat ExtraBold"/>
              </a:rPr>
            </a:br>
            <a:r>
              <a:rPr lang="en-GB" sz="1867" kern="0" dirty="0">
                <a:solidFill>
                  <a:srgbClr val="FFC000"/>
                </a:solidFill>
                <a:latin typeface="Montserrat"/>
                <a:ea typeface="Montserrat ExtraBold"/>
                <a:cs typeface="Montserrat ExtraBold"/>
                <a:sym typeface="Montserrat ExtraBold"/>
              </a:rPr>
              <a:t>Paige Walters, Montgomery County Public Schools</a:t>
            </a:r>
            <a:br>
              <a:rPr lang="en-GB" sz="1867" kern="0" dirty="0">
                <a:solidFill>
                  <a:srgbClr val="FFC000"/>
                </a:solidFill>
                <a:latin typeface="Montserrat"/>
                <a:ea typeface="Montserrat ExtraBold"/>
                <a:cs typeface="Montserrat ExtraBold"/>
                <a:sym typeface="Montserrat ExtraBold"/>
              </a:rPr>
            </a:br>
            <a:r>
              <a:rPr lang="en-GB" sz="1867" kern="0" dirty="0">
                <a:solidFill>
                  <a:srgbClr val="FFC000"/>
                </a:solidFill>
                <a:latin typeface="Montserrat"/>
                <a:ea typeface="Montserrat ExtraBold"/>
                <a:cs typeface="Montserrat ExtraBold"/>
                <a:sym typeface="Montserrat ExtraBold"/>
              </a:rPr>
              <a:t>Leslie Hytonen, York County Public Schools</a:t>
            </a:r>
            <a:endParaRPr lang="en-GB" sz="1867" kern="0" dirty="0">
              <a:solidFill>
                <a:srgbClr val="EEB221"/>
              </a:solidFill>
              <a:latin typeface="Montserrat"/>
              <a:ea typeface="Montserrat ExtraBold"/>
              <a:cs typeface="Montserrat ExtraBold"/>
              <a:sym typeface="Montserrat ExtraBold"/>
            </a:endParaRPr>
          </a:p>
          <a:p>
            <a:pPr defTabSz="1219170">
              <a:buClr>
                <a:srgbClr val="000000"/>
              </a:buClr>
              <a:buSzPts val="1100"/>
            </a:pPr>
            <a:endParaRPr lang="en-GB" sz="1067" kern="0" dirty="0">
              <a:solidFill>
                <a:srgbClr val="EEB221"/>
              </a:solidFill>
              <a:latin typeface="Montserrat"/>
              <a:ea typeface="Montserrat ExtraBold"/>
              <a:cs typeface="Montserrat ExtraBold"/>
              <a:sym typeface="Arial"/>
            </a:endParaRPr>
          </a:p>
        </p:txBody>
      </p:sp>
      <p:pic>
        <p:nvPicPr>
          <p:cNvPr id="56" name="Google Shape;56;p13"/>
          <p:cNvPicPr preferRelativeResize="0"/>
          <p:nvPr/>
        </p:nvPicPr>
        <p:blipFill rotWithShape="1">
          <a:blip r:embed="rId5">
            <a:alphaModFix/>
          </a:blip>
          <a:srcRect l="9" r="9"/>
          <a:stretch/>
        </p:blipFill>
        <p:spPr>
          <a:xfrm>
            <a:off x="9578895" y="414443"/>
            <a:ext cx="2229928" cy="781532"/>
          </a:xfrm>
          <a:prstGeom prst="rect">
            <a:avLst/>
          </a:prstGeom>
          <a:noFill/>
          <a:ln>
            <a:noFill/>
          </a:ln>
        </p:spPr>
      </p:pic>
      <p:pic>
        <p:nvPicPr>
          <p:cNvPr id="5" name="Picture 4" descr="A silver cone shaped object&#10;&#10;Description automatically generated">
            <a:extLst>
              <a:ext uri="{FF2B5EF4-FFF2-40B4-BE49-F238E27FC236}">
                <a16:creationId xmlns:a16="http://schemas.microsoft.com/office/drawing/2014/main" id="{2DC3EADF-0659-2751-30EA-EC39E5039FC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249057">
            <a:off x="7319178" y="817448"/>
            <a:ext cx="2004674" cy="2004674"/>
          </a:xfrm>
          <a:prstGeom prst="rect">
            <a:avLst/>
          </a:prstGeom>
        </p:spPr>
      </p:pic>
      <p:pic>
        <p:nvPicPr>
          <p:cNvPr id="7" name="Picture 6" descr="A black hat with a brown ribbon&#10;&#10;Description automatically generated">
            <a:extLst>
              <a:ext uri="{FF2B5EF4-FFF2-40B4-BE49-F238E27FC236}">
                <a16:creationId xmlns:a16="http://schemas.microsoft.com/office/drawing/2014/main" id="{6EB3B1E8-BF4C-C0D4-3E09-D1F4A1C3B8E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19232482">
            <a:off x="805481" y="1423603"/>
            <a:ext cx="2154590" cy="2815840"/>
          </a:xfrm>
          <a:prstGeom prst="rect">
            <a:avLst/>
          </a:prstGeom>
        </p:spPr>
      </p:pic>
      <p:pic>
        <p:nvPicPr>
          <p:cNvPr id="11" name="Picture 10" descr="A black person hat with a pointed top&#10;&#10;Description automatically generated">
            <a:extLst>
              <a:ext uri="{FF2B5EF4-FFF2-40B4-BE49-F238E27FC236}">
                <a16:creationId xmlns:a16="http://schemas.microsoft.com/office/drawing/2014/main" id="{CA68B051-CD60-DCF2-B3AD-EDF07102929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1651839">
            <a:off x="3462279" y="-283299"/>
            <a:ext cx="2958548" cy="2958548"/>
          </a:xfrm>
          <a:prstGeom prst="rect">
            <a:avLst/>
          </a:prstGeom>
        </p:spPr>
      </p:pic>
      <p:pic>
        <p:nvPicPr>
          <p:cNvPr id="15" name="Picture 14" descr="A close-up of a magic wand&#10;&#10;Description automatically generated">
            <a:extLst>
              <a:ext uri="{FF2B5EF4-FFF2-40B4-BE49-F238E27FC236}">
                <a16:creationId xmlns:a16="http://schemas.microsoft.com/office/drawing/2014/main" id="{82C620BA-9188-3B61-8408-54577B241E21}"/>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20129730" flipH="1">
            <a:off x="7592585" y="2600468"/>
            <a:ext cx="5797769" cy="57861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Google Shape;61;p14">
            <a:extLst>
              <a:ext uri="{FF2B5EF4-FFF2-40B4-BE49-F238E27FC236}">
                <a16:creationId xmlns:a16="http://schemas.microsoft.com/office/drawing/2014/main" id="{E56A0618-1192-6581-2C22-27BDE3DC49B6}"/>
              </a:ext>
            </a:extLst>
          </p:cNvPr>
          <p:cNvSpPr txBox="1"/>
          <p:nvPr/>
        </p:nvSpPr>
        <p:spPr>
          <a:xfrm>
            <a:off x="296563" y="177941"/>
            <a:ext cx="11895439" cy="738623"/>
          </a:xfrm>
          <a:prstGeom prst="rect">
            <a:avLst/>
          </a:prstGeom>
          <a:noFill/>
          <a:ln>
            <a:noFill/>
          </a:ln>
        </p:spPr>
        <p:txBody>
          <a:bodyPr spcFirstLastPara="1" wrap="square" lIns="121900" tIns="121900" rIns="121900" bIns="121900" anchor="t"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10">
              <a:buClr>
                <a:srgbClr val="000000"/>
              </a:buClr>
            </a:pPr>
            <a:r>
              <a:rPr lang="en-GB" sz="3200" b="1">
                <a:solidFill>
                  <a:srgbClr val="135740"/>
                </a:solidFill>
                <a:latin typeface="Montserrat"/>
                <a:sym typeface="Montserrat"/>
              </a:rPr>
              <a:t>Learning Library Resources</a:t>
            </a:r>
            <a:endParaRPr lang="en-US" sz="3200">
              <a:solidFill>
                <a:srgbClr val="000000"/>
              </a:solidFill>
              <a:latin typeface="Arial"/>
              <a:cs typeface="Arial"/>
              <a:sym typeface="Arial"/>
            </a:endParaRPr>
          </a:p>
        </p:txBody>
      </p:sp>
      <p:pic>
        <p:nvPicPr>
          <p:cNvPr id="2" name="Picture 1" descr="A screenshot of a web page&#10;&#10;Description automatically generated">
            <a:extLst>
              <a:ext uri="{FF2B5EF4-FFF2-40B4-BE49-F238E27FC236}">
                <a16:creationId xmlns:a16="http://schemas.microsoft.com/office/drawing/2014/main" id="{0B6402FA-D0C3-0ED3-7C61-6F41367CB11D}"/>
              </a:ext>
            </a:extLst>
          </p:cNvPr>
          <p:cNvPicPr>
            <a:picLocks noChangeAspect="1"/>
          </p:cNvPicPr>
          <p:nvPr/>
        </p:nvPicPr>
        <p:blipFill>
          <a:blip r:embed="rId4"/>
          <a:stretch>
            <a:fillRect/>
          </a:stretch>
        </p:blipFill>
        <p:spPr>
          <a:xfrm>
            <a:off x="730685" y="850727"/>
            <a:ext cx="10302657" cy="5156547"/>
          </a:xfrm>
          <a:prstGeom prst="rect">
            <a:avLst/>
          </a:prstGeom>
        </p:spPr>
      </p:pic>
    </p:spTree>
    <p:custDataLst>
      <p:tags r:id="rId1"/>
    </p:custDataLst>
    <p:extLst>
      <p:ext uri="{BB962C8B-B14F-4D97-AF65-F5344CB8AC3E}">
        <p14:creationId xmlns:p14="http://schemas.microsoft.com/office/powerpoint/2010/main" val="180562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Google Shape;61;p14">
            <a:extLst>
              <a:ext uri="{FF2B5EF4-FFF2-40B4-BE49-F238E27FC236}">
                <a16:creationId xmlns:a16="http://schemas.microsoft.com/office/drawing/2014/main" id="{E56A0618-1192-6581-2C22-27BDE3DC49B6}"/>
              </a:ext>
            </a:extLst>
          </p:cNvPr>
          <p:cNvSpPr txBox="1"/>
          <p:nvPr/>
        </p:nvSpPr>
        <p:spPr>
          <a:xfrm>
            <a:off x="296563" y="177941"/>
            <a:ext cx="11895439" cy="738623"/>
          </a:xfrm>
          <a:prstGeom prst="rect">
            <a:avLst/>
          </a:prstGeom>
          <a:noFill/>
          <a:ln>
            <a:noFill/>
          </a:ln>
        </p:spPr>
        <p:txBody>
          <a:bodyPr spcFirstLastPara="1" wrap="square" lIns="121900" tIns="121900" rIns="121900" bIns="121900" anchor="t"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10">
              <a:buClr>
                <a:srgbClr val="000000"/>
              </a:buClr>
            </a:pPr>
            <a:r>
              <a:rPr lang="en-GB" sz="3200" b="1">
                <a:solidFill>
                  <a:srgbClr val="135740"/>
                </a:solidFill>
                <a:latin typeface="Montserrat"/>
                <a:sym typeface="Montserrat"/>
              </a:rPr>
              <a:t>Learning Library Resources</a:t>
            </a:r>
            <a:endParaRPr lang="en-US" sz="320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AC812803-360E-8C83-3730-106B00C3906D}"/>
              </a:ext>
            </a:extLst>
          </p:cNvPr>
          <p:cNvSpPr txBox="1"/>
          <p:nvPr/>
        </p:nvSpPr>
        <p:spPr>
          <a:xfrm>
            <a:off x="289893" y="1256357"/>
            <a:ext cx="10233795" cy="2318583"/>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457189" indent="-457189" defTabSz="457189">
              <a:spcAft>
                <a:spcPts val="1000"/>
              </a:spcAft>
              <a:buClr>
                <a:srgbClr val="000000"/>
              </a:buClr>
              <a:buFont typeface="Arial" panose="020B0604020202020204" pitchFamily="34" charset="0"/>
              <a:buChar char="•"/>
            </a:pPr>
            <a:r>
              <a:rPr lang="en-US" sz="3200">
                <a:solidFill>
                  <a:srgbClr val="000000"/>
                </a:solidFill>
                <a:latin typeface="Arial"/>
                <a:cs typeface="Arial"/>
                <a:sym typeface="Arial"/>
              </a:rPr>
              <a:t>Tip Sheets for each</a:t>
            </a:r>
            <a:br>
              <a:rPr lang="en-US" sz="3200">
                <a:solidFill>
                  <a:srgbClr val="000000"/>
                </a:solidFill>
                <a:latin typeface="Arial"/>
                <a:cs typeface="Arial"/>
                <a:sym typeface="Arial"/>
              </a:rPr>
            </a:br>
            <a:r>
              <a:rPr lang="en-US" sz="3200">
                <a:solidFill>
                  <a:srgbClr val="000000"/>
                </a:solidFill>
                <a:latin typeface="Arial"/>
                <a:cs typeface="Arial"/>
                <a:sym typeface="Arial"/>
              </a:rPr>
              <a:t>school staff role</a:t>
            </a:r>
            <a:endParaRPr lang="en-US" sz="1800">
              <a:solidFill>
                <a:srgbClr val="000000"/>
              </a:solidFill>
              <a:latin typeface="Arial"/>
              <a:sym typeface="Arial"/>
            </a:endParaRPr>
          </a:p>
          <a:p>
            <a:pPr marL="457189" indent="-457189" defTabSz="457189">
              <a:spcAft>
                <a:spcPts val="1000"/>
              </a:spcAft>
              <a:buClr>
                <a:srgbClr val="000000"/>
              </a:buClr>
              <a:buFont typeface="Arial" panose="020B0604020202020204" pitchFamily="34" charset="0"/>
              <a:buChar char="•"/>
            </a:pPr>
            <a:r>
              <a:rPr lang="en-US" sz="3200">
                <a:solidFill>
                  <a:srgbClr val="000000"/>
                </a:solidFill>
                <a:latin typeface="Arial"/>
                <a:cs typeface="Arial"/>
                <a:sym typeface="Arial"/>
              </a:rPr>
              <a:t>Information Briefs</a:t>
            </a:r>
          </a:p>
          <a:p>
            <a:pPr marL="457189" indent="-457189" defTabSz="457189">
              <a:spcAft>
                <a:spcPts val="1000"/>
              </a:spcAft>
              <a:buClr>
                <a:srgbClr val="000000"/>
              </a:buClr>
              <a:buFont typeface="Arial" panose="020B0604020202020204" pitchFamily="34" charset="0"/>
              <a:buChar char="•"/>
            </a:pPr>
            <a:endParaRPr lang="en-US" sz="3200">
              <a:solidFill>
                <a:srgbClr val="000000"/>
              </a:solidFill>
              <a:latin typeface="Arial"/>
              <a:cs typeface="Arial"/>
              <a:sym typeface="Arial"/>
            </a:endParaRPr>
          </a:p>
        </p:txBody>
      </p:sp>
      <p:pic>
        <p:nvPicPr>
          <p:cNvPr id="7" name="Picture 6" descr="A poster of a guide&#10;&#10;Description automatically generated">
            <a:extLst>
              <a:ext uri="{FF2B5EF4-FFF2-40B4-BE49-F238E27FC236}">
                <a16:creationId xmlns:a16="http://schemas.microsoft.com/office/drawing/2014/main" id="{C6A31B65-D094-9F62-0805-FF16850D3B9C}"/>
              </a:ext>
            </a:extLst>
          </p:cNvPr>
          <p:cNvPicPr>
            <a:picLocks noChangeAspect="1"/>
          </p:cNvPicPr>
          <p:nvPr/>
        </p:nvPicPr>
        <p:blipFill>
          <a:blip r:embed="rId4"/>
          <a:stretch>
            <a:fillRect/>
          </a:stretch>
        </p:blipFill>
        <p:spPr>
          <a:xfrm rot="960000">
            <a:off x="4273540" y="1322589"/>
            <a:ext cx="3635808" cy="4773284"/>
          </a:xfrm>
          <a:prstGeom prst="rect">
            <a:avLst/>
          </a:prstGeom>
          <a:ln>
            <a:solidFill>
              <a:srgbClr val="135740"/>
            </a:solidFill>
          </a:ln>
        </p:spPr>
      </p:pic>
      <p:pic>
        <p:nvPicPr>
          <p:cNvPr id="10" name="Picture 9" descr="A poster of a teacher and children&#10;&#10;Description automatically generated">
            <a:extLst>
              <a:ext uri="{FF2B5EF4-FFF2-40B4-BE49-F238E27FC236}">
                <a16:creationId xmlns:a16="http://schemas.microsoft.com/office/drawing/2014/main" id="{1F0A8301-352C-2A6E-B725-010F897AA217}"/>
              </a:ext>
            </a:extLst>
          </p:cNvPr>
          <p:cNvPicPr>
            <a:picLocks noChangeAspect="1"/>
          </p:cNvPicPr>
          <p:nvPr/>
        </p:nvPicPr>
        <p:blipFill>
          <a:blip r:embed="rId5"/>
          <a:srcRect l="308" t="1020" r="-73" b="352"/>
          <a:stretch/>
        </p:blipFill>
        <p:spPr>
          <a:xfrm rot="1020000">
            <a:off x="6855321" y="606949"/>
            <a:ext cx="3641384" cy="4728579"/>
          </a:xfrm>
          <a:prstGeom prst="rect">
            <a:avLst/>
          </a:prstGeom>
          <a:ln>
            <a:solidFill>
              <a:srgbClr val="135740"/>
            </a:solidFill>
          </a:ln>
        </p:spPr>
      </p:pic>
    </p:spTree>
    <p:custDataLst>
      <p:tags r:id="rId1"/>
    </p:custDataLst>
    <p:extLst>
      <p:ext uri="{BB962C8B-B14F-4D97-AF65-F5344CB8AC3E}">
        <p14:creationId xmlns:p14="http://schemas.microsoft.com/office/powerpoint/2010/main" val="108149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0ED"/>
        </a:solidFill>
        <a:effectLst/>
      </p:bgPr>
    </p:bg>
    <p:spTree>
      <p:nvGrpSpPr>
        <p:cNvPr id="1" name="">
          <a:extLst>
            <a:ext uri="{FF2B5EF4-FFF2-40B4-BE49-F238E27FC236}">
              <a16:creationId xmlns:a16="http://schemas.microsoft.com/office/drawing/2014/main" id="{1205817F-591B-34D4-0540-467F8E6AA8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D2E6C4-9B05-FEBE-EEB9-441D0057EA2D}"/>
              </a:ext>
            </a:extLst>
          </p:cNvPr>
          <p:cNvSpPr txBox="1"/>
          <p:nvPr/>
        </p:nvSpPr>
        <p:spPr>
          <a:xfrm>
            <a:off x="285750" y="5419665"/>
            <a:ext cx="1178433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35740"/>
                </a:solidFill>
                <a:effectLst/>
                <a:uLnTx/>
                <a:uFillTx/>
                <a:latin typeface="Montserrat Bold" panose="00000800000000000000" pitchFamily="2" charset="0"/>
                <a:ea typeface="+mn-ea"/>
                <a:cs typeface="+mn-cs"/>
              </a:rPr>
              <a:t>Check out our new awareness v</a:t>
            </a:r>
            <a:r>
              <a:rPr kumimoji="0" lang="en-US" sz="2800" b="1" i="0" u="none" strike="noStrike" kern="1200" cap="none" spc="0" normalizeH="0" baseline="0" noProof="0" dirty="0" err="1">
                <a:ln>
                  <a:noFill/>
                </a:ln>
                <a:solidFill>
                  <a:srgbClr val="135740"/>
                </a:solidFill>
                <a:effectLst/>
                <a:uLnTx/>
                <a:uFillTx/>
                <a:latin typeface="Montserrat Bold" panose="00000800000000000000" pitchFamily="2" charset="0"/>
                <a:ea typeface="+mn-ea"/>
                <a:cs typeface="+mn-cs"/>
              </a:rPr>
              <a:t>ideos</a:t>
            </a:r>
            <a:r>
              <a:rPr kumimoji="0" lang="en-US" sz="2800" b="1" i="0" u="none" strike="noStrike" kern="1200" cap="none" spc="0" normalizeH="0" baseline="0" noProof="0" dirty="0">
                <a:ln>
                  <a:noFill/>
                </a:ln>
                <a:solidFill>
                  <a:srgbClr val="135740"/>
                </a:solidFill>
                <a:effectLst/>
                <a:uLnTx/>
                <a:uFillTx/>
                <a:latin typeface="Montserrat Bold" panose="00000800000000000000" pitchFamily="2" charset="0"/>
                <a:ea typeface="+mn-ea"/>
                <a:cs typeface="+mn-cs"/>
              </a:rPr>
              <a:t> at www.projecthopevirginia.org/awareness-videos</a:t>
            </a:r>
          </a:p>
        </p:txBody>
      </p:sp>
      <p:pic>
        <p:nvPicPr>
          <p:cNvPr id="7" name="Picture 6">
            <a:extLst>
              <a:ext uri="{FF2B5EF4-FFF2-40B4-BE49-F238E27FC236}">
                <a16:creationId xmlns:a16="http://schemas.microsoft.com/office/drawing/2014/main" id="{FFA4057F-C3F8-788E-5E3F-F4E4BCE8F63B}"/>
              </a:ext>
            </a:extLst>
          </p:cNvPr>
          <p:cNvPicPr>
            <a:picLocks noChangeAspect="1"/>
          </p:cNvPicPr>
          <p:nvPr/>
        </p:nvPicPr>
        <p:blipFill>
          <a:blip r:embed="rId3"/>
          <a:srcRect l="2344" t="14333" r="6345" b="7061"/>
          <a:stretch/>
        </p:blipFill>
        <p:spPr>
          <a:xfrm>
            <a:off x="1069657" y="240030"/>
            <a:ext cx="10052685" cy="4867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12081578"/>
      </p:ext>
    </p:extLst>
  </p:cSld>
  <p:clrMapOvr>
    <a:masterClrMapping/>
  </p:clrMapOvr>
  <mc:AlternateContent xmlns:mc="http://schemas.openxmlformats.org/markup-compatibility/2006" xmlns:p14="http://schemas.microsoft.com/office/powerpoint/2010/main">
    <mc:Choice Requires="p14">
      <p:transition spd="slow" p14:dur="2000" advTm="7754"/>
    </mc:Choice>
    <mc:Fallback xmlns="">
      <p:transition spd="slow" advTm="775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p:nvPr/>
        </p:nvSpPr>
        <p:spPr>
          <a:xfrm>
            <a:off x="520733" y="1781934"/>
            <a:ext cx="10051200" cy="889705"/>
          </a:xfrm>
          <a:prstGeom prst="rect">
            <a:avLst/>
          </a:prstGeom>
          <a:noFill/>
          <a:ln>
            <a:noFill/>
          </a:ln>
        </p:spPr>
        <p:txBody>
          <a:bodyPr spcFirstLastPara="1" wrap="square" lIns="121900" tIns="121900" rIns="121900" bIns="121900" anchor="t" anchorCtr="0">
            <a:noAutofit/>
          </a:bodyPr>
          <a:lstStyle/>
          <a:p>
            <a:pPr marL="0" lvl="1" defTabSz="1219170">
              <a:lnSpc>
                <a:spcPct val="107000"/>
              </a:lnSpc>
              <a:spcAft>
                <a:spcPts val="600"/>
              </a:spcAft>
              <a:buClr>
                <a:srgbClr val="000000"/>
              </a:buClr>
            </a:pPr>
            <a:endParaRPr lang="en-US" sz="2400" kern="0">
              <a:solidFill>
                <a:srgbClr val="000000"/>
              </a:solidFill>
              <a:latin typeface="Montserrat Medium" panose="00000600000000000000" pitchFamily="2" charset="0"/>
              <a:ea typeface="Calibri" panose="020F0502020204030204" pitchFamily="34" charset="0"/>
              <a:cs typeface="Calibri" panose="020F0502020204030204" pitchFamily="34" charset="0"/>
              <a:sym typeface="Arial"/>
            </a:endParaRPr>
          </a:p>
          <a:p>
            <a:pPr defTabSz="1219170">
              <a:lnSpc>
                <a:spcPct val="107000"/>
              </a:lnSpc>
              <a:buClr>
                <a:srgbClr val="000000"/>
              </a:buClr>
            </a:pPr>
            <a:r>
              <a:rPr lang="en-US" sz="2400" kern="0">
                <a:solidFill>
                  <a:srgbClr val="000000"/>
                </a:solidFill>
                <a:latin typeface="Montserrat Medium" panose="00000600000000000000" pitchFamily="2" charset="0"/>
                <a:ea typeface="Calibri" panose="020F0502020204030204" pitchFamily="34" charset="0"/>
                <a:cs typeface="Calibri" panose="020F0502020204030204" pitchFamily="34" charset="0"/>
                <a:sym typeface="Arial"/>
              </a:rPr>
              <a:t>	</a:t>
            </a:r>
            <a:endParaRPr lang="en-US" sz="2400" kern="100">
              <a:solidFill>
                <a:srgbClr val="000000"/>
              </a:solidFill>
              <a:latin typeface="Montserrat Medium" panose="00000600000000000000" pitchFamily="2" charset="0"/>
              <a:ea typeface="Calibri" panose="020F0502020204030204" pitchFamily="34" charset="0"/>
              <a:cs typeface="Times New Roman" panose="02020603050405020304" pitchFamily="18" charset="0"/>
              <a:sym typeface="Arial"/>
            </a:endParaRPr>
          </a:p>
          <a:p>
            <a:pPr defTabSz="1219170">
              <a:lnSpc>
                <a:spcPct val="107000"/>
              </a:lnSpc>
              <a:buClr>
                <a:srgbClr val="000000"/>
              </a:buClr>
            </a:pPr>
            <a:r>
              <a:rPr lang="en-US" sz="2400" kern="0">
                <a:solidFill>
                  <a:srgbClr val="000000"/>
                </a:solidFill>
                <a:latin typeface="Montserrat Medium" panose="00000600000000000000" pitchFamily="2" charset="0"/>
                <a:ea typeface="Times New Roman" panose="02020603050405020304" pitchFamily="18" charset="0"/>
                <a:cs typeface="Calibri" panose="020F0502020204030204" pitchFamily="34" charset="0"/>
                <a:sym typeface="Arial"/>
              </a:rPr>
              <a:t> </a:t>
            </a:r>
            <a:endParaRPr lang="en-US" sz="2400" kern="100">
              <a:solidFill>
                <a:srgbClr val="000000"/>
              </a:solidFill>
              <a:latin typeface="Montserrat Medium" panose="00000600000000000000" pitchFamily="2" charset="0"/>
              <a:ea typeface="Calibri" panose="020F0502020204030204" pitchFamily="34" charset="0"/>
              <a:cs typeface="Times New Roman" panose="02020603050405020304" pitchFamily="18" charset="0"/>
              <a:sym typeface="Arial"/>
            </a:endParaRPr>
          </a:p>
        </p:txBody>
      </p:sp>
      <p:sp>
        <p:nvSpPr>
          <p:cNvPr id="4" name="Google Shape;61;p14">
            <a:extLst>
              <a:ext uri="{FF2B5EF4-FFF2-40B4-BE49-F238E27FC236}">
                <a16:creationId xmlns:a16="http://schemas.microsoft.com/office/drawing/2014/main" id="{4ADBEFAD-80A8-567C-F2B5-4474400C7893}"/>
              </a:ext>
            </a:extLst>
          </p:cNvPr>
          <p:cNvSpPr txBox="1"/>
          <p:nvPr/>
        </p:nvSpPr>
        <p:spPr>
          <a:xfrm>
            <a:off x="296562" y="259220"/>
            <a:ext cx="11895439" cy="1559489"/>
          </a:xfrm>
          <a:prstGeom prst="rect">
            <a:avLst/>
          </a:prstGeom>
          <a:noFill/>
          <a:ln>
            <a:noFill/>
          </a:ln>
        </p:spPr>
        <p:txBody>
          <a:bodyPr spcFirstLastPara="1" wrap="square" lIns="121900" tIns="121900" rIns="121900" bIns="121900" anchor="t" anchorCtr="0">
            <a:spAutoFit/>
          </a:bodyPr>
          <a:lstStyle/>
          <a:p>
            <a:pPr defTabSz="1219140">
              <a:buClr>
                <a:srgbClr val="000000"/>
              </a:buClr>
            </a:pPr>
            <a:r>
              <a:rPr lang="en-GB" sz="4267" b="1" kern="0" dirty="0">
                <a:solidFill>
                  <a:srgbClr val="135740"/>
                </a:solidFill>
                <a:latin typeface="Montserrat"/>
                <a:ea typeface="Montserrat"/>
                <a:cs typeface="Montserrat"/>
                <a:sym typeface="Montserrat"/>
              </a:rPr>
              <a:t>Coming Soon! </a:t>
            </a:r>
            <a:br>
              <a:rPr lang="en-GB" sz="4267" b="1" kern="0" dirty="0">
                <a:solidFill>
                  <a:srgbClr val="135740"/>
                </a:solidFill>
                <a:latin typeface="Montserrat"/>
                <a:ea typeface="Montserrat"/>
                <a:cs typeface="Montserrat"/>
                <a:sym typeface="Montserrat"/>
              </a:rPr>
            </a:br>
            <a:r>
              <a:rPr lang="en-GB" sz="4267" b="1" kern="0" dirty="0">
                <a:solidFill>
                  <a:srgbClr val="EEB221"/>
                </a:solidFill>
                <a:latin typeface="Montserrat"/>
                <a:ea typeface="Montserrat"/>
                <a:cs typeface="Montserrat"/>
                <a:sym typeface="Montserrat"/>
              </a:rPr>
              <a:t>New</a:t>
            </a:r>
            <a:r>
              <a:rPr lang="en-GB" sz="4267" b="1" kern="0" dirty="0">
                <a:solidFill>
                  <a:srgbClr val="135740"/>
                </a:solidFill>
                <a:latin typeface="Montserrat"/>
                <a:ea typeface="Montserrat"/>
                <a:cs typeface="Montserrat"/>
                <a:sym typeface="Montserrat"/>
              </a:rPr>
              <a:t> Virtual Poverty Simulation</a:t>
            </a:r>
            <a:endParaRPr sz="4267" b="1" kern="0" dirty="0">
              <a:solidFill>
                <a:srgbClr val="135740"/>
              </a:solidFill>
              <a:latin typeface="Montserrat"/>
              <a:ea typeface="Montserrat"/>
              <a:cs typeface="Montserrat"/>
              <a:sym typeface="Montserrat"/>
            </a:endParaRPr>
          </a:p>
        </p:txBody>
      </p:sp>
      <p:pic>
        <p:nvPicPr>
          <p:cNvPr id="2" name="Picture 1">
            <a:extLst>
              <a:ext uri="{FF2B5EF4-FFF2-40B4-BE49-F238E27FC236}">
                <a16:creationId xmlns:a16="http://schemas.microsoft.com/office/drawing/2014/main" id="{39206DE0-72A5-52C7-406F-7D8FCE1C3FC3}"/>
              </a:ext>
            </a:extLst>
          </p:cNvPr>
          <p:cNvPicPr>
            <a:picLocks noChangeAspect="1"/>
          </p:cNvPicPr>
          <p:nvPr/>
        </p:nvPicPr>
        <p:blipFill>
          <a:blip r:embed="rId4"/>
          <a:srcRect l="8571" t="15556" r="5446" b="6349"/>
          <a:stretch/>
        </p:blipFill>
        <p:spPr>
          <a:xfrm>
            <a:off x="1861882" y="1852807"/>
            <a:ext cx="9135015" cy="4667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017"/>
    </mc:Choice>
    <mc:Fallback xmlns="">
      <p:transition spd="slow" advTm="501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476C9-A0AD-8A76-AB12-B34B34482C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19F86F7-6062-231D-63C5-962F14D8F041}"/>
              </a:ext>
            </a:extLst>
          </p:cNvPr>
          <p:cNvSpPr txBox="1"/>
          <p:nvPr/>
        </p:nvSpPr>
        <p:spPr>
          <a:xfrm>
            <a:off x="520328" y="122040"/>
            <a:ext cx="1072298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EB221"/>
                </a:solidFill>
                <a:effectLst/>
                <a:uLnTx/>
                <a:uFillTx/>
                <a:latin typeface="Montserrat Bold" panose="00000800000000000000" pitchFamily="2" charset="0"/>
                <a:ea typeface="+mn-ea"/>
                <a:cs typeface="+mn-cs"/>
              </a:rPr>
              <a:t>ORDER our awareness materials by visiting www.projecthopevirginia.org/awareness-materials</a:t>
            </a:r>
          </a:p>
        </p:txBody>
      </p:sp>
      <p:pic>
        <p:nvPicPr>
          <p:cNvPr id="3076" name="Picture 4" descr="May be a graphic of 1 person and text">
            <a:extLst>
              <a:ext uri="{FF2B5EF4-FFF2-40B4-BE49-F238E27FC236}">
                <a16:creationId xmlns:a16="http://schemas.microsoft.com/office/drawing/2014/main" id="{7EEC5676-70B7-C6DD-D357-97C3CAA090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
          <a:stretch/>
        </p:blipFill>
        <p:spPr bwMode="auto">
          <a:xfrm>
            <a:off x="6717030" y="1352431"/>
            <a:ext cx="5383529" cy="52810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BD1F9DC-9D0E-3701-8FC2-F072C1EEC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1" y="1352431"/>
            <a:ext cx="5383529" cy="538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3443"/>
      </p:ext>
    </p:extLst>
  </p:cSld>
  <p:clrMapOvr>
    <a:masterClrMapping/>
  </p:clrMapOvr>
  <mc:AlternateContent xmlns:mc="http://schemas.openxmlformats.org/markup-compatibility/2006" xmlns:p14="http://schemas.microsoft.com/office/powerpoint/2010/main">
    <mc:Choice Requires="p14">
      <p:transition spd="slow" p14:dur="2000" advTm="9219"/>
    </mc:Choice>
    <mc:Fallback xmlns="">
      <p:transition spd="slow" advTm="921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5740"/>
        </a:solidFill>
        <a:effectLst/>
      </p:bgPr>
    </p:bg>
    <p:spTree>
      <p:nvGrpSpPr>
        <p:cNvPr id="1" name="Shape 60">
          <a:extLst>
            <a:ext uri="{FF2B5EF4-FFF2-40B4-BE49-F238E27FC236}">
              <a16:creationId xmlns:a16="http://schemas.microsoft.com/office/drawing/2014/main" id="{EAA75A2E-78C1-ABBC-D2BB-9EFF0E672939}"/>
            </a:ext>
          </a:extLst>
        </p:cNvPr>
        <p:cNvGrpSpPr/>
        <p:nvPr/>
      </p:nvGrpSpPr>
      <p:grpSpPr>
        <a:xfrm>
          <a:off x="0" y="0"/>
          <a:ext cx="0" cy="0"/>
          <a:chOff x="0" y="0"/>
          <a:chExt cx="0" cy="0"/>
        </a:xfrm>
      </p:grpSpPr>
      <p:sp>
        <p:nvSpPr>
          <p:cNvPr id="62" name="Google Shape;62;p14">
            <a:extLst>
              <a:ext uri="{FF2B5EF4-FFF2-40B4-BE49-F238E27FC236}">
                <a16:creationId xmlns:a16="http://schemas.microsoft.com/office/drawing/2014/main" id="{FEBCA591-7C87-84BB-E668-8F0C5F24BA07}"/>
              </a:ext>
            </a:extLst>
          </p:cNvPr>
          <p:cNvSpPr txBox="1"/>
          <p:nvPr/>
        </p:nvSpPr>
        <p:spPr>
          <a:xfrm>
            <a:off x="520733" y="1781934"/>
            <a:ext cx="10051200" cy="889705"/>
          </a:xfrm>
          <a:prstGeom prst="rect">
            <a:avLst/>
          </a:prstGeom>
          <a:noFill/>
          <a:ln>
            <a:noFill/>
          </a:ln>
        </p:spPr>
        <p:txBody>
          <a:bodyPr spcFirstLastPara="1" wrap="square" lIns="121900" tIns="121900" rIns="121900" bIns="121900" anchor="t" anchorCtr="0">
            <a:noAutofit/>
          </a:bodyPr>
          <a:lstStyle/>
          <a:p>
            <a:pPr marL="0" lvl="1" defTabSz="1219170">
              <a:lnSpc>
                <a:spcPct val="107000"/>
              </a:lnSpc>
              <a:spcAft>
                <a:spcPts val="600"/>
              </a:spcAft>
              <a:buClr>
                <a:srgbClr val="000000"/>
              </a:buClr>
            </a:pPr>
            <a:endParaRPr lang="en-US" sz="2400" kern="0">
              <a:solidFill>
                <a:srgbClr val="000000"/>
              </a:solidFill>
              <a:latin typeface="Montserrat Medium" panose="00000600000000000000" pitchFamily="2" charset="0"/>
              <a:ea typeface="Calibri" panose="020F0502020204030204" pitchFamily="34" charset="0"/>
              <a:cs typeface="Calibri" panose="020F0502020204030204" pitchFamily="34" charset="0"/>
              <a:sym typeface="Arial"/>
            </a:endParaRPr>
          </a:p>
          <a:p>
            <a:pPr defTabSz="1219170">
              <a:lnSpc>
                <a:spcPct val="107000"/>
              </a:lnSpc>
              <a:buClr>
                <a:srgbClr val="000000"/>
              </a:buClr>
            </a:pPr>
            <a:r>
              <a:rPr lang="en-US" sz="2400" kern="0">
                <a:solidFill>
                  <a:srgbClr val="000000"/>
                </a:solidFill>
                <a:latin typeface="Montserrat Medium" panose="00000600000000000000" pitchFamily="2" charset="0"/>
                <a:ea typeface="Calibri" panose="020F0502020204030204" pitchFamily="34" charset="0"/>
                <a:cs typeface="Calibri" panose="020F0502020204030204" pitchFamily="34" charset="0"/>
                <a:sym typeface="Arial"/>
              </a:rPr>
              <a:t>	</a:t>
            </a:r>
            <a:endParaRPr lang="en-US" sz="2400" kern="100">
              <a:solidFill>
                <a:srgbClr val="000000"/>
              </a:solidFill>
              <a:latin typeface="Montserrat Medium" panose="00000600000000000000" pitchFamily="2" charset="0"/>
              <a:ea typeface="Calibri" panose="020F0502020204030204" pitchFamily="34" charset="0"/>
              <a:cs typeface="Times New Roman" panose="02020603050405020304" pitchFamily="18" charset="0"/>
              <a:sym typeface="Arial"/>
            </a:endParaRPr>
          </a:p>
          <a:p>
            <a:pPr defTabSz="1219170">
              <a:lnSpc>
                <a:spcPct val="107000"/>
              </a:lnSpc>
              <a:buClr>
                <a:srgbClr val="000000"/>
              </a:buClr>
            </a:pPr>
            <a:r>
              <a:rPr lang="en-US" sz="2400" kern="0">
                <a:solidFill>
                  <a:srgbClr val="000000"/>
                </a:solidFill>
                <a:latin typeface="Montserrat Medium" panose="00000600000000000000" pitchFamily="2" charset="0"/>
                <a:ea typeface="Times New Roman" panose="02020603050405020304" pitchFamily="18" charset="0"/>
                <a:cs typeface="Calibri" panose="020F0502020204030204" pitchFamily="34" charset="0"/>
                <a:sym typeface="Arial"/>
              </a:rPr>
              <a:t> </a:t>
            </a:r>
            <a:endParaRPr lang="en-US" sz="2400" kern="100">
              <a:solidFill>
                <a:srgbClr val="000000"/>
              </a:solidFill>
              <a:latin typeface="Montserrat Medium" panose="00000600000000000000" pitchFamily="2" charset="0"/>
              <a:ea typeface="Calibri" panose="020F0502020204030204" pitchFamily="34" charset="0"/>
              <a:cs typeface="Times New Roman" panose="02020603050405020304" pitchFamily="18" charset="0"/>
              <a:sym typeface="Arial"/>
            </a:endParaRPr>
          </a:p>
        </p:txBody>
      </p:sp>
      <p:sp>
        <p:nvSpPr>
          <p:cNvPr id="4" name="Google Shape;61;p14">
            <a:extLst>
              <a:ext uri="{FF2B5EF4-FFF2-40B4-BE49-F238E27FC236}">
                <a16:creationId xmlns:a16="http://schemas.microsoft.com/office/drawing/2014/main" id="{09DD6F9E-B427-01E3-FC74-13E70B058D97}"/>
              </a:ext>
            </a:extLst>
          </p:cNvPr>
          <p:cNvSpPr txBox="1"/>
          <p:nvPr/>
        </p:nvSpPr>
        <p:spPr>
          <a:xfrm>
            <a:off x="0" y="579376"/>
            <a:ext cx="11895439" cy="902835"/>
          </a:xfrm>
          <a:prstGeom prst="rect">
            <a:avLst/>
          </a:prstGeom>
          <a:noFill/>
          <a:ln>
            <a:noFill/>
          </a:ln>
        </p:spPr>
        <p:txBody>
          <a:bodyPr spcFirstLastPara="1" wrap="square" lIns="121900" tIns="121900" rIns="121900" bIns="121900" anchor="t" anchorCtr="0">
            <a:spAutoFit/>
          </a:bodyPr>
          <a:lstStyle/>
          <a:p>
            <a:pPr algn="ctr" defTabSz="1219140">
              <a:buClr>
                <a:srgbClr val="000000"/>
              </a:buClr>
            </a:pPr>
            <a:r>
              <a:rPr lang="en-GB" sz="4267" b="1" kern="0" dirty="0">
                <a:solidFill>
                  <a:srgbClr val="EEB221"/>
                </a:solidFill>
                <a:latin typeface="Montserrat"/>
                <a:ea typeface="Montserrat"/>
                <a:cs typeface="Montserrat"/>
                <a:sym typeface="Montserrat"/>
              </a:rPr>
              <a:t>Welcome Panelists!</a:t>
            </a:r>
            <a:endParaRPr sz="4267" b="1" kern="0" dirty="0">
              <a:solidFill>
                <a:srgbClr val="EEB221"/>
              </a:solidFill>
              <a:latin typeface="Montserrat"/>
              <a:ea typeface="Montserrat"/>
              <a:cs typeface="Montserrat"/>
              <a:sym typeface="Montserrat"/>
            </a:endParaRPr>
          </a:p>
        </p:txBody>
      </p:sp>
      <p:sp>
        <p:nvSpPr>
          <p:cNvPr id="5" name="TextBox 4">
            <a:extLst>
              <a:ext uri="{FF2B5EF4-FFF2-40B4-BE49-F238E27FC236}">
                <a16:creationId xmlns:a16="http://schemas.microsoft.com/office/drawing/2014/main" id="{F12EB4C8-1144-EAD4-8B52-EC083FE4B903}"/>
              </a:ext>
            </a:extLst>
          </p:cNvPr>
          <p:cNvSpPr txBox="1"/>
          <p:nvPr/>
        </p:nvSpPr>
        <p:spPr>
          <a:xfrm>
            <a:off x="5452422" y="2381379"/>
            <a:ext cx="7052617" cy="1384995"/>
          </a:xfrm>
          <a:prstGeom prst="rect">
            <a:avLst/>
          </a:prstGeom>
          <a:noFill/>
        </p:spPr>
        <p:txBody>
          <a:bodyPr wrap="square">
            <a:spAutoFit/>
          </a:bodyPr>
          <a:lstStyle/>
          <a:p>
            <a:pPr algn="ctr" defTabSz="1219170">
              <a:buClr>
                <a:srgbClr val="000000"/>
              </a:buClr>
              <a:buSzPts val="1100"/>
            </a:pPr>
            <a:r>
              <a:rPr lang="en-GB" sz="2400" b="1" kern="0" dirty="0">
                <a:solidFill>
                  <a:schemeClr val="bg1"/>
                </a:solidFill>
                <a:latin typeface="Montserrat"/>
                <a:ea typeface="Montserrat ExtraBold"/>
                <a:cs typeface="Montserrat ExtraBold"/>
                <a:sym typeface="Montserrat ExtraBold"/>
              </a:rPr>
              <a:t>Paige Walters</a:t>
            </a:r>
            <a:br>
              <a:rPr lang="en-GB" sz="2400" b="1" kern="0" dirty="0">
                <a:solidFill>
                  <a:schemeClr val="bg1"/>
                </a:solidFill>
                <a:latin typeface="Montserrat"/>
                <a:ea typeface="Montserrat ExtraBold"/>
                <a:cs typeface="Montserrat ExtraBold"/>
                <a:sym typeface="Montserrat ExtraBold"/>
              </a:rPr>
            </a:br>
            <a:r>
              <a:rPr lang="en-GB" sz="2000" kern="0" dirty="0">
                <a:solidFill>
                  <a:schemeClr val="bg1"/>
                </a:solidFill>
                <a:latin typeface="Montserrat"/>
                <a:ea typeface="Montserrat ExtraBold"/>
                <a:cs typeface="Montserrat ExtraBold"/>
                <a:sym typeface="Montserrat ExtraBold"/>
              </a:rPr>
              <a:t>McKinney-Vento Liaison/</a:t>
            </a:r>
            <a:br>
              <a:rPr lang="en-GB" sz="2000" kern="0" dirty="0">
                <a:solidFill>
                  <a:schemeClr val="bg1"/>
                </a:solidFill>
                <a:latin typeface="Montserrat"/>
                <a:ea typeface="Montserrat ExtraBold"/>
                <a:cs typeface="Montserrat ExtraBold"/>
                <a:sym typeface="Montserrat ExtraBold"/>
              </a:rPr>
            </a:br>
            <a:r>
              <a:rPr lang="en-GB" sz="2000" kern="0" dirty="0">
                <a:solidFill>
                  <a:schemeClr val="bg1"/>
                </a:solidFill>
                <a:latin typeface="Montserrat"/>
                <a:ea typeface="Montserrat ExtraBold"/>
                <a:cs typeface="Montserrat ExtraBold"/>
                <a:sym typeface="Montserrat ExtraBold"/>
              </a:rPr>
              <a:t>Project HOPE New River Valley Coordinator</a:t>
            </a:r>
            <a:br>
              <a:rPr lang="en-GB" sz="2000" kern="0" dirty="0">
                <a:solidFill>
                  <a:schemeClr val="bg1"/>
                </a:solidFill>
                <a:latin typeface="Montserrat"/>
                <a:ea typeface="Montserrat ExtraBold"/>
                <a:cs typeface="Montserrat ExtraBold"/>
                <a:sym typeface="Montserrat ExtraBold"/>
              </a:rPr>
            </a:br>
            <a:r>
              <a:rPr lang="en-GB" sz="2000" kern="0" dirty="0">
                <a:solidFill>
                  <a:schemeClr val="bg1"/>
                </a:solidFill>
                <a:latin typeface="Montserrat"/>
                <a:ea typeface="Montserrat ExtraBold"/>
                <a:cs typeface="Montserrat ExtraBold"/>
                <a:sym typeface="Montserrat ExtraBold"/>
              </a:rPr>
              <a:t>Montgomery County Public Schools</a:t>
            </a:r>
            <a:endParaRPr lang="en-GB" sz="2400" b="1" kern="0" dirty="0">
              <a:solidFill>
                <a:schemeClr val="bg1"/>
              </a:solidFill>
              <a:latin typeface="Montserrat"/>
              <a:ea typeface="Montserrat ExtraBold"/>
              <a:cs typeface="Montserrat ExtraBold"/>
              <a:sym typeface="Montserrat ExtraBold"/>
            </a:endParaRPr>
          </a:p>
        </p:txBody>
      </p:sp>
      <p:sp>
        <p:nvSpPr>
          <p:cNvPr id="6" name="TextBox 5">
            <a:extLst>
              <a:ext uri="{FF2B5EF4-FFF2-40B4-BE49-F238E27FC236}">
                <a16:creationId xmlns:a16="http://schemas.microsoft.com/office/drawing/2014/main" id="{7F63744E-5F7A-ABE4-55F6-04C59EEF45F3}"/>
              </a:ext>
            </a:extLst>
          </p:cNvPr>
          <p:cNvSpPr txBox="1"/>
          <p:nvPr/>
        </p:nvSpPr>
        <p:spPr>
          <a:xfrm>
            <a:off x="-265668" y="2381378"/>
            <a:ext cx="6213387" cy="1384995"/>
          </a:xfrm>
          <a:prstGeom prst="rect">
            <a:avLst/>
          </a:prstGeom>
          <a:noFill/>
        </p:spPr>
        <p:txBody>
          <a:bodyPr wrap="square">
            <a:spAutoFit/>
          </a:bodyPr>
          <a:lstStyle/>
          <a:p>
            <a:pPr algn="ctr" defTabSz="1219170">
              <a:buClr>
                <a:srgbClr val="000000"/>
              </a:buClr>
              <a:buSzPts val="1100"/>
            </a:pPr>
            <a:r>
              <a:rPr lang="en-GB" sz="2400" b="1" kern="0" dirty="0">
                <a:solidFill>
                  <a:schemeClr val="bg1"/>
                </a:solidFill>
                <a:latin typeface="Montserrat"/>
                <a:ea typeface="Montserrat ExtraBold"/>
                <a:cs typeface="Montserrat ExtraBold"/>
                <a:sym typeface="Montserrat ExtraBold"/>
              </a:rPr>
              <a:t>Janelle Taylor-Johnson, PhD</a:t>
            </a:r>
            <a:br>
              <a:rPr lang="en-GB" sz="2400" b="1" kern="0" dirty="0">
                <a:solidFill>
                  <a:schemeClr val="bg1"/>
                </a:solidFill>
                <a:latin typeface="Montserrat"/>
                <a:ea typeface="Montserrat ExtraBold"/>
                <a:cs typeface="Montserrat ExtraBold"/>
                <a:sym typeface="Montserrat ExtraBold"/>
              </a:rPr>
            </a:br>
            <a:r>
              <a:rPr lang="en-GB" sz="2000" kern="0" dirty="0">
                <a:solidFill>
                  <a:schemeClr val="bg1"/>
                </a:solidFill>
                <a:latin typeface="Montserrat"/>
                <a:ea typeface="Montserrat ExtraBold"/>
                <a:cs typeface="Montserrat ExtraBold"/>
                <a:sym typeface="Montserrat ExtraBold"/>
              </a:rPr>
              <a:t>McKinney-Vento Liaison/</a:t>
            </a:r>
            <a:br>
              <a:rPr lang="en-GB" sz="2000" kern="0" dirty="0">
                <a:solidFill>
                  <a:schemeClr val="bg1"/>
                </a:solidFill>
                <a:latin typeface="Montserrat"/>
                <a:ea typeface="Montserrat ExtraBold"/>
                <a:cs typeface="Montserrat ExtraBold"/>
                <a:sym typeface="Montserrat ExtraBold"/>
              </a:rPr>
            </a:br>
            <a:r>
              <a:rPr lang="en-GB" sz="2000" kern="0" dirty="0">
                <a:solidFill>
                  <a:schemeClr val="bg1"/>
                </a:solidFill>
                <a:latin typeface="Montserrat"/>
                <a:ea typeface="Montserrat ExtraBold"/>
                <a:cs typeface="Montserrat ExtraBold"/>
                <a:sym typeface="Montserrat ExtraBold"/>
              </a:rPr>
              <a:t>C-FIT Coordinator</a:t>
            </a:r>
            <a:br>
              <a:rPr lang="en-GB" sz="2400" b="1" kern="0" dirty="0">
                <a:solidFill>
                  <a:schemeClr val="bg1"/>
                </a:solidFill>
                <a:latin typeface="Montserrat"/>
                <a:ea typeface="Montserrat ExtraBold"/>
                <a:cs typeface="Montserrat ExtraBold"/>
                <a:sym typeface="Montserrat ExtraBold"/>
              </a:rPr>
            </a:br>
            <a:r>
              <a:rPr lang="en-GB" sz="2000" kern="0" dirty="0">
                <a:solidFill>
                  <a:schemeClr val="bg1"/>
                </a:solidFill>
                <a:latin typeface="Montserrat"/>
                <a:ea typeface="Montserrat ExtraBold"/>
                <a:cs typeface="Montserrat ExtraBold"/>
                <a:sym typeface="Montserrat ExtraBold"/>
              </a:rPr>
              <a:t>Richmond City Public Schools</a:t>
            </a:r>
            <a:endParaRPr lang="en-GB" sz="2400" b="1" kern="0" dirty="0">
              <a:solidFill>
                <a:schemeClr val="bg1"/>
              </a:solidFill>
              <a:latin typeface="Montserrat"/>
              <a:ea typeface="Montserrat ExtraBold"/>
              <a:cs typeface="Montserrat ExtraBold"/>
              <a:sym typeface="Montserrat ExtraBold"/>
            </a:endParaRPr>
          </a:p>
        </p:txBody>
      </p:sp>
      <p:sp>
        <p:nvSpPr>
          <p:cNvPr id="7" name="TextBox 6">
            <a:extLst>
              <a:ext uri="{FF2B5EF4-FFF2-40B4-BE49-F238E27FC236}">
                <a16:creationId xmlns:a16="http://schemas.microsoft.com/office/drawing/2014/main" id="{8632EB26-39F0-E5ED-953B-9241B449D3AA}"/>
              </a:ext>
            </a:extLst>
          </p:cNvPr>
          <p:cNvSpPr txBox="1"/>
          <p:nvPr/>
        </p:nvSpPr>
        <p:spPr>
          <a:xfrm>
            <a:off x="1941557" y="4214335"/>
            <a:ext cx="8308885" cy="1384995"/>
          </a:xfrm>
          <a:prstGeom prst="rect">
            <a:avLst/>
          </a:prstGeom>
          <a:noFill/>
        </p:spPr>
        <p:txBody>
          <a:bodyPr wrap="square">
            <a:spAutoFit/>
          </a:bodyPr>
          <a:lstStyle/>
          <a:p>
            <a:pPr algn="ctr" defTabSz="1219170">
              <a:buClr>
                <a:srgbClr val="000000"/>
              </a:buClr>
              <a:buSzPts val="1100"/>
            </a:pPr>
            <a:r>
              <a:rPr lang="en-GB" sz="2400" b="1" kern="0" dirty="0">
                <a:solidFill>
                  <a:schemeClr val="bg1"/>
                </a:solidFill>
                <a:latin typeface="Montserrat"/>
                <a:ea typeface="Montserrat ExtraBold"/>
                <a:cs typeface="Montserrat ExtraBold"/>
                <a:sym typeface="Montserrat ExtraBold"/>
              </a:rPr>
              <a:t>Leslie Hytonen</a:t>
            </a:r>
          </a:p>
          <a:p>
            <a:pPr algn="ctr" defTabSz="1219170">
              <a:buClr>
                <a:srgbClr val="000000"/>
              </a:buClr>
              <a:buSzPts val="1100"/>
            </a:pPr>
            <a:r>
              <a:rPr lang="en-GB" sz="2000" kern="0" dirty="0">
                <a:solidFill>
                  <a:schemeClr val="bg1"/>
                </a:solidFill>
                <a:latin typeface="Montserrat"/>
                <a:ea typeface="Montserrat ExtraBold"/>
                <a:cs typeface="Montserrat ExtraBold"/>
                <a:sym typeface="Montserrat ExtraBold"/>
              </a:rPr>
              <a:t>McKinney-Vento Liaison/</a:t>
            </a:r>
            <a:br>
              <a:rPr lang="en-GB" sz="2000" kern="0" dirty="0">
                <a:solidFill>
                  <a:schemeClr val="bg1"/>
                </a:solidFill>
                <a:latin typeface="Montserrat"/>
                <a:ea typeface="Montserrat ExtraBold"/>
                <a:cs typeface="Montserrat ExtraBold"/>
                <a:sym typeface="Montserrat ExtraBold"/>
              </a:rPr>
            </a:br>
            <a:r>
              <a:rPr lang="en-GB" sz="2000" kern="0" dirty="0">
                <a:solidFill>
                  <a:schemeClr val="bg1"/>
                </a:solidFill>
                <a:latin typeface="Montserrat"/>
                <a:ea typeface="Montserrat ExtraBold"/>
                <a:cs typeface="Montserrat ExtraBold"/>
                <a:sym typeface="Montserrat ExtraBold"/>
              </a:rPr>
              <a:t>Community Outreach Coordinator</a:t>
            </a:r>
            <a:br>
              <a:rPr lang="en-GB" sz="2000" kern="0" dirty="0">
                <a:solidFill>
                  <a:schemeClr val="bg1"/>
                </a:solidFill>
                <a:latin typeface="Montserrat"/>
                <a:ea typeface="Montserrat ExtraBold"/>
                <a:cs typeface="Montserrat ExtraBold"/>
                <a:sym typeface="Montserrat ExtraBold"/>
              </a:rPr>
            </a:br>
            <a:r>
              <a:rPr lang="en-GB" sz="2000" kern="0" dirty="0">
                <a:solidFill>
                  <a:schemeClr val="bg1"/>
                </a:solidFill>
                <a:latin typeface="Montserrat"/>
                <a:ea typeface="Montserrat ExtraBold"/>
                <a:cs typeface="Montserrat ExtraBold"/>
                <a:sym typeface="Montserrat ExtraBold"/>
              </a:rPr>
              <a:t>York County Public Schools</a:t>
            </a:r>
          </a:p>
        </p:txBody>
      </p:sp>
      <p:pic>
        <p:nvPicPr>
          <p:cNvPr id="8" name="Google Shape;116;p22">
            <a:extLst>
              <a:ext uri="{FF2B5EF4-FFF2-40B4-BE49-F238E27FC236}">
                <a16:creationId xmlns:a16="http://schemas.microsoft.com/office/drawing/2014/main" id="{831FC6F3-F1FA-E7D6-9551-1EB35841AE14}"/>
              </a:ext>
            </a:extLst>
          </p:cNvPr>
          <p:cNvPicPr preferRelativeResize="0"/>
          <p:nvPr/>
        </p:nvPicPr>
        <p:blipFill>
          <a:blip r:embed="rId4">
            <a:alphaModFix/>
          </a:blip>
          <a:stretch>
            <a:fillRect/>
          </a:stretch>
        </p:blipFill>
        <p:spPr>
          <a:xfrm>
            <a:off x="1" y="5440034"/>
            <a:ext cx="12192004" cy="1184655"/>
          </a:xfrm>
          <a:prstGeom prst="rect">
            <a:avLst/>
          </a:prstGeom>
          <a:noFill/>
          <a:ln>
            <a:noFill/>
          </a:ln>
        </p:spPr>
      </p:pic>
    </p:spTree>
    <p:custDataLst>
      <p:tags r:id="rId1"/>
    </p:custDataLst>
    <p:extLst>
      <p:ext uri="{BB962C8B-B14F-4D97-AF65-F5344CB8AC3E}">
        <p14:creationId xmlns:p14="http://schemas.microsoft.com/office/powerpoint/2010/main" val="3866355801"/>
      </p:ext>
    </p:extLst>
  </p:cSld>
  <p:clrMapOvr>
    <a:masterClrMapping/>
  </p:clrMapOvr>
  <mc:AlternateContent xmlns:mc="http://schemas.openxmlformats.org/markup-compatibility/2006" xmlns:p14="http://schemas.microsoft.com/office/powerpoint/2010/main">
    <mc:Choice Requires="p14">
      <p:transition spd="slow" p14:dur="2000" advTm="5017"/>
    </mc:Choice>
    <mc:Fallback xmlns="">
      <p:transition spd="slow" advTm="501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5740"/>
        </a:solidFill>
        <a:effectLst/>
      </p:bgPr>
    </p:bg>
    <p:spTree>
      <p:nvGrpSpPr>
        <p:cNvPr id="1"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1" y="5440034"/>
            <a:ext cx="12192004" cy="1184655"/>
          </a:xfrm>
          <a:prstGeom prst="rect">
            <a:avLst/>
          </a:prstGeom>
          <a:noFill/>
          <a:ln>
            <a:noFill/>
          </a:ln>
        </p:spPr>
      </p:pic>
      <p:sp>
        <p:nvSpPr>
          <p:cNvPr id="117" name="Google Shape;117;p22"/>
          <p:cNvSpPr txBox="1"/>
          <p:nvPr/>
        </p:nvSpPr>
        <p:spPr>
          <a:xfrm>
            <a:off x="746700" y="2662034"/>
            <a:ext cx="10748800" cy="94374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GB" sz="4533" kern="0" dirty="0">
                <a:solidFill>
                  <a:srgbClr val="EEB221"/>
                </a:solidFill>
                <a:latin typeface="Montserrat ExtraBold"/>
                <a:ea typeface="Montserrat ExtraBold"/>
                <a:cs typeface="Montserrat ExtraBold"/>
                <a:sym typeface="Montserrat ExtraBold"/>
              </a:rPr>
              <a:t>Thank You!</a:t>
            </a:r>
            <a:endParaRPr sz="1333" kern="0" dirty="0">
              <a:solidFill>
                <a:srgbClr val="EEB221"/>
              </a:solidFill>
              <a:latin typeface="Montserrat ExtraBold"/>
              <a:ea typeface="Montserrat ExtraBold"/>
              <a:cs typeface="Montserrat ExtraBold"/>
              <a:sym typeface="Montserrat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520733" y="727345"/>
            <a:ext cx="9884000"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2933" b="1" kern="0" dirty="0">
                <a:solidFill>
                  <a:srgbClr val="135740"/>
                </a:solidFill>
                <a:latin typeface="Montserrat"/>
                <a:ea typeface="Montserrat"/>
                <a:cs typeface="Montserrat"/>
                <a:sym typeface="Montserrat"/>
              </a:rPr>
              <a:t>Agenda</a:t>
            </a:r>
            <a:endParaRPr sz="133" b="1" kern="0" dirty="0">
              <a:solidFill>
                <a:srgbClr val="135740"/>
              </a:solidFill>
              <a:latin typeface="Montserrat"/>
              <a:ea typeface="Montserrat"/>
              <a:cs typeface="Montserrat"/>
              <a:sym typeface="Montserrat"/>
            </a:endParaRPr>
          </a:p>
        </p:txBody>
      </p:sp>
      <p:sp>
        <p:nvSpPr>
          <p:cNvPr id="62" name="Google Shape;62;p14"/>
          <p:cNvSpPr txBox="1"/>
          <p:nvPr/>
        </p:nvSpPr>
        <p:spPr>
          <a:xfrm>
            <a:off x="670050" y="1653840"/>
            <a:ext cx="10051200" cy="1945600"/>
          </a:xfrm>
          <a:prstGeom prst="rect">
            <a:avLst/>
          </a:prstGeom>
          <a:noFill/>
          <a:ln>
            <a:noFill/>
          </a:ln>
        </p:spPr>
        <p:txBody>
          <a:bodyPr spcFirstLastPara="1" wrap="square" lIns="121900" tIns="121900" rIns="121900" bIns="121900" anchor="t" anchorCtr="0">
            <a:noAutofit/>
          </a:bodyPr>
          <a:lstStyle/>
          <a:p>
            <a:pPr marL="285750" lvl="0" indent="-285750" algn="l" rtl="0">
              <a:lnSpc>
                <a:spcPct val="150000"/>
              </a:lnSpc>
              <a:spcBef>
                <a:spcPts val="0"/>
              </a:spcBef>
              <a:spcAft>
                <a:spcPts val="0"/>
              </a:spcAft>
              <a:buClr>
                <a:schemeClr val="dk1"/>
              </a:buClr>
              <a:buSzPts val="2000"/>
              <a:buFont typeface="Wingdings" panose="05000000000000000000" pitchFamily="2" charset="2"/>
              <a:buChar char="q"/>
            </a:pPr>
            <a:r>
              <a:rPr lang="en-US" sz="2400" dirty="0">
                <a:latin typeface="Montserrat" panose="00000500000000000000" pitchFamily="2" charset="0"/>
              </a:rPr>
              <a:t>  LIAISON RESPONSIBILITIES</a:t>
            </a:r>
          </a:p>
          <a:p>
            <a:pPr marL="285750" lvl="0" indent="-285750" algn="l" rtl="0">
              <a:lnSpc>
                <a:spcPct val="150000"/>
              </a:lnSpc>
              <a:spcBef>
                <a:spcPts val="0"/>
              </a:spcBef>
              <a:spcAft>
                <a:spcPts val="0"/>
              </a:spcAft>
              <a:buClr>
                <a:schemeClr val="dk1"/>
              </a:buClr>
              <a:buSzPts val="2000"/>
              <a:buFont typeface="Wingdings" panose="05000000000000000000" pitchFamily="2" charset="2"/>
              <a:buChar char="q"/>
            </a:pPr>
            <a:endParaRPr lang="en-US" sz="2400" dirty="0">
              <a:latin typeface="Montserrat" panose="00000500000000000000" pitchFamily="2" charset="0"/>
            </a:endParaRPr>
          </a:p>
          <a:p>
            <a:pPr marL="285750" lvl="0" indent="-285750" algn="l" rtl="0">
              <a:lnSpc>
                <a:spcPct val="150000"/>
              </a:lnSpc>
              <a:spcBef>
                <a:spcPts val="0"/>
              </a:spcBef>
              <a:spcAft>
                <a:spcPts val="0"/>
              </a:spcAft>
              <a:buClr>
                <a:schemeClr val="dk1"/>
              </a:buClr>
              <a:buSzPts val="2000"/>
              <a:buFont typeface="Wingdings" panose="05000000000000000000" pitchFamily="2" charset="2"/>
              <a:buChar char="q"/>
            </a:pPr>
            <a:r>
              <a:rPr lang="en-US" sz="2400" dirty="0">
                <a:latin typeface="Montserrat" panose="00000500000000000000" pitchFamily="2" charset="0"/>
              </a:rPr>
              <a:t>  AVAILABLE TOOLS</a:t>
            </a:r>
          </a:p>
          <a:p>
            <a:pPr marL="285750" lvl="0" indent="-285750" algn="l" rtl="0">
              <a:lnSpc>
                <a:spcPct val="150000"/>
              </a:lnSpc>
              <a:spcBef>
                <a:spcPts val="0"/>
              </a:spcBef>
              <a:spcAft>
                <a:spcPts val="0"/>
              </a:spcAft>
              <a:buClr>
                <a:schemeClr val="dk1"/>
              </a:buClr>
              <a:buSzPts val="2000"/>
              <a:buFont typeface="Wingdings" panose="05000000000000000000" pitchFamily="2" charset="2"/>
              <a:buChar char="q"/>
            </a:pPr>
            <a:endParaRPr lang="en-US" sz="2400" dirty="0">
              <a:latin typeface="Montserrat" panose="00000500000000000000" pitchFamily="2" charset="0"/>
            </a:endParaRPr>
          </a:p>
          <a:p>
            <a:pPr marL="285750" lvl="0" indent="-285750" algn="l" rtl="0">
              <a:lnSpc>
                <a:spcPct val="150000"/>
              </a:lnSpc>
              <a:spcBef>
                <a:spcPts val="0"/>
              </a:spcBef>
              <a:spcAft>
                <a:spcPts val="0"/>
              </a:spcAft>
              <a:buClr>
                <a:schemeClr val="dk1"/>
              </a:buClr>
              <a:buSzPts val="2000"/>
              <a:buFont typeface="Wingdings" panose="05000000000000000000" pitchFamily="2" charset="2"/>
              <a:buChar char="q"/>
            </a:pPr>
            <a:r>
              <a:rPr lang="en-US" sz="2400" dirty="0">
                <a:latin typeface="Montserrat" panose="00000500000000000000" pitchFamily="2" charset="0"/>
              </a:rPr>
              <a:t> LIAISON PANEL</a:t>
            </a:r>
          </a:p>
          <a:p>
            <a:pPr marL="285750" lvl="0" indent="-285750" algn="l" rtl="0">
              <a:lnSpc>
                <a:spcPct val="150000"/>
              </a:lnSpc>
              <a:spcBef>
                <a:spcPts val="0"/>
              </a:spcBef>
              <a:spcAft>
                <a:spcPts val="0"/>
              </a:spcAft>
              <a:buClr>
                <a:schemeClr val="dk1"/>
              </a:buClr>
              <a:buSzPts val="2000"/>
              <a:buFont typeface="Wingdings" panose="05000000000000000000" pitchFamily="2" charset="2"/>
              <a:buChar char="q"/>
            </a:pPr>
            <a:endParaRPr lang="en-US" sz="2400" dirty="0">
              <a:latin typeface="Montserrat" panose="00000500000000000000" pitchFamily="2" charset="0"/>
            </a:endParaRPr>
          </a:p>
          <a:p>
            <a:pPr marL="285750" lvl="0" indent="-285750" algn="l" rtl="0">
              <a:lnSpc>
                <a:spcPct val="150000"/>
              </a:lnSpc>
              <a:spcBef>
                <a:spcPts val="0"/>
              </a:spcBef>
              <a:spcAft>
                <a:spcPts val="0"/>
              </a:spcAft>
              <a:buClr>
                <a:schemeClr val="dk1"/>
              </a:buClr>
              <a:buSzPts val="2000"/>
              <a:buFont typeface="Wingdings" panose="05000000000000000000" pitchFamily="2" charset="2"/>
              <a:buChar char="q"/>
            </a:pPr>
            <a:r>
              <a:rPr lang="en-US" sz="2400" dirty="0">
                <a:latin typeface="Montserrat" panose="00000500000000000000" pitchFamily="2" charset="0"/>
              </a:rPr>
              <a:t> Q/A</a:t>
            </a:r>
          </a:p>
          <a:p>
            <a:pPr>
              <a:lnSpc>
                <a:spcPct val="107000"/>
              </a:lnSpc>
              <a:spcAft>
                <a:spcPts val="600"/>
              </a:spcAft>
            </a:pPr>
            <a:endParaRPr lang="en-US" sz="2400" kern="0" dirty="0">
              <a:solidFill>
                <a:srgbClr val="000000"/>
              </a:solidFill>
              <a:latin typeface="Montserrat" panose="00000500000000000000" pitchFamily="2" charset="0"/>
              <a:ea typeface="Calibri" panose="020F0502020204030204" pitchFamily="34" charset="0"/>
              <a:cs typeface="Calibri" panose="020F0502020204030204" pitchFamily="34" charset="0"/>
            </a:endParaRPr>
          </a:p>
          <a:p>
            <a:pPr marL="742950" lvl="1" indent="-285750">
              <a:lnSpc>
                <a:spcPct val="107000"/>
              </a:lnSpc>
              <a:spcAft>
                <a:spcPts val="600"/>
              </a:spcAft>
              <a:buBlip>
                <a:blip r:embed="rId3">
                  <a:extLst>
                    <a:ext uri="{837473B0-CC2E-450A-ABE3-18F120FF3D39}">
                      <a1611:picAttrSrcUrl xmlns:a1611="http://schemas.microsoft.com/office/drawing/2016/11/main" r:id="rId4"/>
                    </a:ext>
                  </a:extLst>
                </a:blip>
              </a:buBlip>
            </a:pPr>
            <a:endParaRPr lang="en-US" sz="2400" kern="0" dirty="0">
              <a:solidFill>
                <a:srgbClr val="000000"/>
              </a:solidFill>
              <a:latin typeface="Montserrat" panose="00000500000000000000" pitchFamily="2"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400" kern="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	</a:t>
            </a:r>
            <a:endParaRPr lang="en-US" sz="2400" kern="100" dirty="0">
              <a:effectLst/>
              <a:latin typeface="Montserrat"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Montserrat" panose="00000500000000000000" pitchFamily="2" charset="0"/>
                <a:ea typeface="Times New Roman" panose="02020603050405020304" pitchFamily="18" charset="0"/>
                <a:cs typeface="Calibri" panose="020F0502020204030204" pitchFamily="34" charset="0"/>
              </a:rPr>
              <a:t> </a:t>
            </a:r>
            <a:endParaRPr lang="en-US" sz="24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520733" y="412070"/>
            <a:ext cx="9884000"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2933" b="1" kern="0" dirty="0">
                <a:solidFill>
                  <a:srgbClr val="135740"/>
                </a:solidFill>
                <a:latin typeface="Montserrat"/>
                <a:ea typeface="Montserrat"/>
                <a:cs typeface="Montserrat"/>
                <a:sym typeface="Montserrat"/>
              </a:rPr>
              <a:t>Liaison Responsibilities</a:t>
            </a:r>
            <a:endParaRPr sz="133" b="1" kern="0" dirty="0">
              <a:solidFill>
                <a:srgbClr val="135740"/>
              </a:solidFill>
              <a:latin typeface="Montserrat"/>
              <a:ea typeface="Montserrat"/>
              <a:cs typeface="Montserrat"/>
              <a:sym typeface="Montserrat"/>
            </a:endParaRPr>
          </a:p>
        </p:txBody>
      </p:sp>
      <p:sp>
        <p:nvSpPr>
          <p:cNvPr id="5" name="TextBox 4">
            <a:extLst>
              <a:ext uri="{FF2B5EF4-FFF2-40B4-BE49-F238E27FC236}">
                <a16:creationId xmlns:a16="http://schemas.microsoft.com/office/drawing/2014/main" id="{847D719E-2C98-6B9D-2EBA-A02E39389913}"/>
              </a:ext>
            </a:extLst>
          </p:cNvPr>
          <p:cNvSpPr txBox="1"/>
          <p:nvPr/>
        </p:nvSpPr>
        <p:spPr>
          <a:xfrm>
            <a:off x="997139" y="4450587"/>
            <a:ext cx="6918135" cy="1061316"/>
          </a:xfrm>
          <a:prstGeom prst="rect">
            <a:avLst/>
          </a:prstGeom>
          <a:noFill/>
        </p:spPr>
        <p:txBody>
          <a:bodyPr wrap="square" rtlCol="0">
            <a:spAutoFit/>
          </a:bodyPr>
          <a:lstStyle/>
          <a:p>
            <a:pPr marL="0" marR="0">
              <a:lnSpc>
                <a:spcPct val="107000"/>
              </a:lnSpc>
              <a:spcBef>
                <a:spcPts val="0"/>
              </a:spcBef>
              <a:spcAft>
                <a:spcPts val="0"/>
              </a:spcAft>
            </a:pPr>
            <a:r>
              <a:rPr lang="en-US" sz="2000" b="1" kern="0" dirty="0">
                <a:solidFill>
                  <a:schemeClr val="bg1"/>
                </a:solidFill>
                <a:effectLst/>
                <a:latin typeface="Montserrat Medium" panose="00000600000000000000" pitchFamily="2" charset="0"/>
                <a:ea typeface="Times New Roman" panose="02020603050405020304" pitchFamily="18" charset="0"/>
                <a:cs typeface="Calibri" panose="020F0502020204030204" pitchFamily="34" charset="0"/>
              </a:rPr>
              <a:t>Key consideration:</a:t>
            </a:r>
            <a:br>
              <a:rPr lang="en-US" sz="2000" b="1" kern="0" dirty="0">
                <a:solidFill>
                  <a:schemeClr val="bg1"/>
                </a:solidFill>
                <a:effectLst/>
                <a:latin typeface="Montserrat Medium" panose="00000600000000000000" pitchFamily="2" charset="0"/>
                <a:ea typeface="Times New Roman" panose="02020603050405020304" pitchFamily="18" charset="0"/>
                <a:cs typeface="Calibri" panose="020F0502020204030204" pitchFamily="34" charset="0"/>
              </a:rPr>
            </a:br>
            <a:r>
              <a:rPr lang="en-US" sz="2000" b="1" kern="0" dirty="0">
                <a:solidFill>
                  <a:schemeClr val="bg1"/>
                </a:solidFill>
                <a:effectLst/>
                <a:latin typeface="Montserrat Medium" panose="00000600000000000000" pitchFamily="2" charset="0"/>
                <a:ea typeface="Times New Roman" panose="02020603050405020304" pitchFamily="18" charset="0"/>
                <a:cs typeface="Calibri" panose="020F0502020204030204" pitchFamily="34" charset="0"/>
              </a:rPr>
              <a:t> </a:t>
            </a:r>
            <a:br>
              <a:rPr lang="en-US" sz="2000" b="1" kern="0" dirty="0">
                <a:solidFill>
                  <a:schemeClr val="bg1"/>
                </a:solidFill>
                <a:effectLst/>
                <a:latin typeface="Montserrat Medium" panose="00000600000000000000" pitchFamily="2" charset="0"/>
                <a:ea typeface="Times New Roman" panose="02020603050405020304" pitchFamily="18" charset="0"/>
                <a:cs typeface="Calibri" panose="020F0502020204030204" pitchFamily="34" charset="0"/>
              </a:rPr>
            </a:br>
            <a:r>
              <a:rPr lang="en-US" sz="2000" b="1" kern="0" dirty="0">
                <a:solidFill>
                  <a:schemeClr val="bg1"/>
                </a:solidFill>
                <a:effectLst/>
                <a:latin typeface="Montserrat Medium" panose="00000600000000000000" pitchFamily="2" charset="0"/>
                <a:ea typeface="Times New Roman" panose="02020603050405020304" pitchFamily="18" charset="0"/>
                <a:cs typeface="Calibri" panose="020F0502020204030204" pitchFamily="34" charset="0"/>
              </a:rPr>
              <a:t>Is the purchase reasonable and necessary? </a:t>
            </a:r>
            <a:endParaRPr lang="en-US" sz="2000" b="1" kern="1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
        <p:nvSpPr>
          <p:cNvPr id="2" name="Google Shape;199;g24d1ac4aed3_0_10">
            <a:extLst>
              <a:ext uri="{FF2B5EF4-FFF2-40B4-BE49-F238E27FC236}">
                <a16:creationId xmlns:a16="http://schemas.microsoft.com/office/drawing/2014/main" id="{291A209B-A9B2-5C2A-6FAC-A2DC7D382114}"/>
              </a:ext>
            </a:extLst>
          </p:cNvPr>
          <p:cNvSpPr txBox="1">
            <a:spLocks noGrp="1"/>
          </p:cNvSpPr>
          <p:nvPr>
            <p:ph type="body" idx="1"/>
          </p:nvPr>
        </p:nvSpPr>
        <p:spPr>
          <a:xfrm>
            <a:off x="619009" y="2754729"/>
            <a:ext cx="2002500" cy="740700"/>
          </a:xfrm>
          <a:prstGeom prst="rect">
            <a:avLst/>
          </a:prstGeom>
        </p:spPr>
        <p:txBody>
          <a:bodyPr spcFirstLastPara="1" wrap="square" lIns="91425" tIns="219450" rIns="0" bIns="0" anchor="t" anchorCtr="0">
            <a:noAutofit/>
          </a:bodyPr>
          <a:lstStyle/>
          <a:p>
            <a:pPr marL="0" lvl="0" indent="0" algn="l" rtl="0">
              <a:spcBef>
                <a:spcPts val="0"/>
              </a:spcBef>
              <a:spcAft>
                <a:spcPts val="0"/>
              </a:spcAft>
              <a:buNone/>
            </a:pPr>
            <a:r>
              <a:rPr lang="en-US" sz="1600" dirty="0">
                <a:latin typeface="Montserrat" panose="00000500000000000000" pitchFamily="2" charset="0"/>
              </a:rPr>
              <a:t>Identification</a:t>
            </a:r>
            <a:endParaRPr sz="1600" dirty="0">
              <a:latin typeface="Montserrat" panose="00000500000000000000" pitchFamily="2" charset="0"/>
            </a:endParaRPr>
          </a:p>
        </p:txBody>
      </p:sp>
      <p:pic>
        <p:nvPicPr>
          <p:cNvPr id="3" name="Google Shape;200;g24d1ac4aed3_0_10">
            <a:extLst>
              <a:ext uri="{FF2B5EF4-FFF2-40B4-BE49-F238E27FC236}">
                <a16:creationId xmlns:a16="http://schemas.microsoft.com/office/drawing/2014/main" id="{E452060E-F5F3-8186-AE35-E7835BD254D1}"/>
              </a:ext>
            </a:extLst>
          </p:cNvPr>
          <p:cNvPicPr preferRelativeResize="0">
            <a:picLocks/>
          </p:cNvPicPr>
          <p:nvPr/>
        </p:nvPicPr>
        <p:blipFill rotWithShape="1">
          <a:blip r:embed="rId3">
            <a:alphaModFix/>
          </a:blip>
          <a:srcRect l="3471" r="3471"/>
          <a:stretch/>
        </p:blipFill>
        <p:spPr>
          <a:xfrm>
            <a:off x="621538" y="1268854"/>
            <a:ext cx="2000399" cy="1612199"/>
          </a:xfrm>
          <a:prstGeom prst="rect">
            <a:avLst/>
          </a:prstGeom>
        </p:spPr>
      </p:pic>
      <p:sp>
        <p:nvSpPr>
          <p:cNvPr id="6" name="Google Shape;202;g24d1ac4aed3_0_10">
            <a:extLst>
              <a:ext uri="{FF2B5EF4-FFF2-40B4-BE49-F238E27FC236}">
                <a16:creationId xmlns:a16="http://schemas.microsoft.com/office/drawing/2014/main" id="{3B1D493C-AB41-793A-CD1F-7C2CF66BBBCA}"/>
              </a:ext>
            </a:extLst>
          </p:cNvPr>
          <p:cNvSpPr txBox="1">
            <a:spLocks/>
          </p:cNvSpPr>
          <p:nvPr/>
        </p:nvSpPr>
        <p:spPr>
          <a:xfrm>
            <a:off x="3167109" y="2754729"/>
            <a:ext cx="2002500" cy="740700"/>
          </a:xfrm>
          <a:prstGeom prst="rect">
            <a:avLst/>
          </a:prstGeom>
        </p:spPr>
        <p:txBody>
          <a:bodyPr spcFirstLastPara="1" wrap="square" lIns="91425" tIns="2194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600" kern="0" dirty="0">
                <a:latin typeface="Montserrat" panose="00000500000000000000" pitchFamily="2" charset="0"/>
              </a:rPr>
              <a:t>Professional Development</a:t>
            </a:r>
          </a:p>
        </p:txBody>
      </p:sp>
      <p:pic>
        <p:nvPicPr>
          <p:cNvPr id="7" name="Google Shape;204;g24d1ac4aed3_0_10">
            <a:extLst>
              <a:ext uri="{FF2B5EF4-FFF2-40B4-BE49-F238E27FC236}">
                <a16:creationId xmlns:a16="http://schemas.microsoft.com/office/drawing/2014/main" id="{89E4D1F2-34A1-7670-B386-25C1A2E849A4}"/>
              </a:ext>
            </a:extLst>
          </p:cNvPr>
          <p:cNvPicPr preferRelativeResize="0">
            <a:picLocks/>
          </p:cNvPicPr>
          <p:nvPr/>
        </p:nvPicPr>
        <p:blipFill rotWithShape="1">
          <a:blip r:embed="rId4">
            <a:alphaModFix/>
          </a:blip>
          <a:srcRect l="8650" r="8650"/>
          <a:stretch/>
        </p:blipFill>
        <p:spPr>
          <a:xfrm>
            <a:off x="3169115" y="1275085"/>
            <a:ext cx="2000399" cy="1612202"/>
          </a:xfrm>
          <a:prstGeom prst="rect">
            <a:avLst/>
          </a:prstGeom>
        </p:spPr>
      </p:pic>
      <p:pic>
        <p:nvPicPr>
          <p:cNvPr id="8" name="Google Shape;205;g24d1ac4aed3_0_10">
            <a:extLst>
              <a:ext uri="{FF2B5EF4-FFF2-40B4-BE49-F238E27FC236}">
                <a16:creationId xmlns:a16="http://schemas.microsoft.com/office/drawing/2014/main" id="{AEBD3B18-2B5E-F5F2-428B-ADFEE7DE24FA}"/>
              </a:ext>
            </a:extLst>
          </p:cNvPr>
          <p:cNvPicPr preferRelativeResize="0">
            <a:picLocks/>
          </p:cNvPicPr>
          <p:nvPr/>
        </p:nvPicPr>
        <p:blipFill rotWithShape="1">
          <a:blip r:embed="rId5">
            <a:alphaModFix/>
          </a:blip>
          <a:srcRect l="8650" r="8650"/>
          <a:stretch/>
        </p:blipFill>
        <p:spPr>
          <a:xfrm>
            <a:off x="5716692" y="1281316"/>
            <a:ext cx="2000399" cy="1612202"/>
          </a:xfrm>
          <a:prstGeom prst="rect">
            <a:avLst/>
          </a:prstGeom>
        </p:spPr>
      </p:pic>
      <p:sp>
        <p:nvSpPr>
          <p:cNvPr id="9" name="Google Shape;206;g24d1ac4aed3_0_10">
            <a:extLst>
              <a:ext uri="{FF2B5EF4-FFF2-40B4-BE49-F238E27FC236}">
                <a16:creationId xmlns:a16="http://schemas.microsoft.com/office/drawing/2014/main" id="{5E3070D3-B832-7FEB-BEC1-4201D0089453}"/>
              </a:ext>
            </a:extLst>
          </p:cNvPr>
          <p:cNvSpPr txBox="1">
            <a:spLocks/>
          </p:cNvSpPr>
          <p:nvPr/>
        </p:nvSpPr>
        <p:spPr>
          <a:xfrm>
            <a:off x="5714686" y="2754729"/>
            <a:ext cx="2002500" cy="740700"/>
          </a:xfrm>
          <a:prstGeom prst="rect">
            <a:avLst/>
          </a:prstGeom>
        </p:spPr>
        <p:txBody>
          <a:bodyPr spcFirstLastPara="1" wrap="square" lIns="91425" tIns="2194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600" kern="0" dirty="0">
                <a:latin typeface="Montserrat" panose="00000500000000000000" pitchFamily="2" charset="0"/>
              </a:rPr>
              <a:t>Enrollment &amp; </a:t>
            </a:r>
          </a:p>
          <a:p>
            <a:r>
              <a:rPr lang="en-US" sz="1600" kern="0" dirty="0">
                <a:latin typeface="Montserrat" panose="00000500000000000000" pitchFamily="2" charset="0"/>
              </a:rPr>
              <a:t>Success</a:t>
            </a:r>
          </a:p>
        </p:txBody>
      </p:sp>
      <p:pic>
        <p:nvPicPr>
          <p:cNvPr id="10" name="Google Shape;208;g24d1ac4aed3_0_10">
            <a:extLst>
              <a:ext uri="{FF2B5EF4-FFF2-40B4-BE49-F238E27FC236}">
                <a16:creationId xmlns:a16="http://schemas.microsoft.com/office/drawing/2014/main" id="{9890AF3E-2550-5636-2996-A675F7A6E396}"/>
              </a:ext>
            </a:extLst>
          </p:cNvPr>
          <p:cNvPicPr preferRelativeResize="0">
            <a:picLocks/>
          </p:cNvPicPr>
          <p:nvPr/>
        </p:nvPicPr>
        <p:blipFill rotWithShape="1">
          <a:blip r:embed="rId6">
            <a:alphaModFix/>
          </a:blip>
          <a:srcRect t="19777" b="19777"/>
          <a:stretch/>
        </p:blipFill>
        <p:spPr>
          <a:xfrm>
            <a:off x="8264269" y="1287546"/>
            <a:ext cx="2000398" cy="1612201"/>
          </a:xfrm>
          <a:prstGeom prst="rect">
            <a:avLst/>
          </a:prstGeom>
        </p:spPr>
      </p:pic>
      <p:sp>
        <p:nvSpPr>
          <p:cNvPr id="11" name="Google Shape;209;g24d1ac4aed3_0_10">
            <a:extLst>
              <a:ext uri="{FF2B5EF4-FFF2-40B4-BE49-F238E27FC236}">
                <a16:creationId xmlns:a16="http://schemas.microsoft.com/office/drawing/2014/main" id="{58A15C91-5D88-11E0-C8D2-15D9C5784564}"/>
              </a:ext>
            </a:extLst>
          </p:cNvPr>
          <p:cNvSpPr txBox="1">
            <a:spLocks/>
          </p:cNvSpPr>
          <p:nvPr/>
        </p:nvSpPr>
        <p:spPr>
          <a:xfrm>
            <a:off x="8262263" y="2754729"/>
            <a:ext cx="2002500" cy="740700"/>
          </a:xfrm>
          <a:prstGeom prst="rect">
            <a:avLst/>
          </a:prstGeom>
        </p:spPr>
        <p:txBody>
          <a:bodyPr spcFirstLastPara="1" wrap="square" lIns="91425" tIns="2194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kern="0">
                <a:latin typeface="Montserrat" panose="00000500000000000000" pitchFamily="2" charset="0"/>
              </a:rPr>
              <a:t>Access</a:t>
            </a:r>
          </a:p>
        </p:txBody>
      </p:sp>
      <p:pic>
        <p:nvPicPr>
          <p:cNvPr id="12" name="Google Shape;211;g24d1ac4aed3_0_10">
            <a:extLst>
              <a:ext uri="{FF2B5EF4-FFF2-40B4-BE49-F238E27FC236}">
                <a16:creationId xmlns:a16="http://schemas.microsoft.com/office/drawing/2014/main" id="{700B976B-D38F-8263-A167-EA697CFC4DB2}"/>
              </a:ext>
            </a:extLst>
          </p:cNvPr>
          <p:cNvPicPr preferRelativeResize="0">
            <a:picLocks/>
          </p:cNvPicPr>
          <p:nvPr/>
        </p:nvPicPr>
        <p:blipFill rotWithShape="1">
          <a:blip r:embed="rId7">
            <a:alphaModFix/>
          </a:blip>
          <a:srcRect l="8650" r="8650"/>
          <a:stretch/>
        </p:blipFill>
        <p:spPr>
          <a:xfrm>
            <a:off x="621538" y="3839622"/>
            <a:ext cx="2000399" cy="1612202"/>
          </a:xfrm>
          <a:prstGeom prst="rect">
            <a:avLst/>
          </a:prstGeom>
        </p:spPr>
      </p:pic>
      <p:sp>
        <p:nvSpPr>
          <p:cNvPr id="13" name="Google Shape;212;g24d1ac4aed3_0_10">
            <a:extLst>
              <a:ext uri="{FF2B5EF4-FFF2-40B4-BE49-F238E27FC236}">
                <a16:creationId xmlns:a16="http://schemas.microsoft.com/office/drawing/2014/main" id="{4752D020-3AC3-933F-343D-6CBE03D3F6AF}"/>
              </a:ext>
            </a:extLst>
          </p:cNvPr>
          <p:cNvSpPr txBox="1">
            <a:spLocks/>
          </p:cNvSpPr>
          <p:nvPr/>
        </p:nvSpPr>
        <p:spPr>
          <a:xfrm>
            <a:off x="619009" y="5305905"/>
            <a:ext cx="2002500" cy="740700"/>
          </a:xfrm>
          <a:prstGeom prst="rect">
            <a:avLst/>
          </a:prstGeom>
        </p:spPr>
        <p:txBody>
          <a:bodyPr spcFirstLastPara="1" wrap="square" lIns="91425" tIns="2194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600" kern="0" dirty="0">
                <a:latin typeface="Montserrat" panose="00000500000000000000" pitchFamily="2" charset="0"/>
              </a:rPr>
              <a:t>Parent Information</a:t>
            </a:r>
          </a:p>
        </p:txBody>
      </p:sp>
      <p:pic>
        <p:nvPicPr>
          <p:cNvPr id="14" name="Google Shape;214;g24d1ac4aed3_0_10">
            <a:extLst>
              <a:ext uri="{FF2B5EF4-FFF2-40B4-BE49-F238E27FC236}">
                <a16:creationId xmlns:a16="http://schemas.microsoft.com/office/drawing/2014/main" id="{C35245AC-F354-C9B9-7403-A9F86BF4F3D8}"/>
              </a:ext>
            </a:extLst>
          </p:cNvPr>
          <p:cNvPicPr preferRelativeResize="0">
            <a:picLocks/>
          </p:cNvPicPr>
          <p:nvPr/>
        </p:nvPicPr>
        <p:blipFill rotWithShape="1">
          <a:blip r:embed="rId8">
            <a:alphaModFix/>
          </a:blip>
          <a:srcRect l="8650" r="8650"/>
          <a:stretch/>
        </p:blipFill>
        <p:spPr>
          <a:xfrm>
            <a:off x="3169115" y="3837310"/>
            <a:ext cx="2000399" cy="1612202"/>
          </a:xfrm>
          <a:prstGeom prst="rect">
            <a:avLst/>
          </a:prstGeom>
        </p:spPr>
      </p:pic>
      <p:sp>
        <p:nvSpPr>
          <p:cNvPr id="15" name="Google Shape;215;g24d1ac4aed3_0_10">
            <a:extLst>
              <a:ext uri="{FF2B5EF4-FFF2-40B4-BE49-F238E27FC236}">
                <a16:creationId xmlns:a16="http://schemas.microsoft.com/office/drawing/2014/main" id="{4E5B68CB-9AC3-372A-AE56-6621A1E14490}"/>
              </a:ext>
            </a:extLst>
          </p:cNvPr>
          <p:cNvSpPr txBox="1">
            <a:spLocks/>
          </p:cNvSpPr>
          <p:nvPr/>
        </p:nvSpPr>
        <p:spPr>
          <a:xfrm>
            <a:off x="3167109" y="5305905"/>
            <a:ext cx="2002500" cy="740700"/>
          </a:xfrm>
          <a:prstGeom prst="rect">
            <a:avLst/>
          </a:prstGeom>
        </p:spPr>
        <p:txBody>
          <a:bodyPr spcFirstLastPara="1" wrap="square" lIns="91425" tIns="2194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kern="0" dirty="0">
                <a:latin typeface="Montserrat" panose="00000500000000000000" pitchFamily="2" charset="0"/>
              </a:rPr>
              <a:t>Transportation</a:t>
            </a:r>
          </a:p>
        </p:txBody>
      </p:sp>
      <p:sp>
        <p:nvSpPr>
          <p:cNvPr id="16" name="Google Shape;216;g24d1ac4aed3_0_10">
            <a:extLst>
              <a:ext uri="{FF2B5EF4-FFF2-40B4-BE49-F238E27FC236}">
                <a16:creationId xmlns:a16="http://schemas.microsoft.com/office/drawing/2014/main" id="{3B62FD7D-ACC6-6123-BB3E-36C332DF36CD}"/>
              </a:ext>
            </a:extLst>
          </p:cNvPr>
          <p:cNvSpPr txBox="1">
            <a:spLocks/>
          </p:cNvSpPr>
          <p:nvPr/>
        </p:nvSpPr>
        <p:spPr>
          <a:xfrm>
            <a:off x="3683298" y="5791393"/>
            <a:ext cx="1833300" cy="217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1000"/>
              </a:spcBef>
            </a:pPr>
            <a:r>
              <a:rPr lang="en-US" sz="1400" i="1" kern="0" dirty="0">
                <a:latin typeface="Montserrat" panose="00000500000000000000" pitchFamily="2" charset="0"/>
              </a:rPr>
              <a:t>to school of origin</a:t>
            </a:r>
          </a:p>
        </p:txBody>
      </p:sp>
      <p:pic>
        <p:nvPicPr>
          <p:cNvPr id="17" name="Google Shape;217;g24d1ac4aed3_0_10">
            <a:extLst>
              <a:ext uri="{FF2B5EF4-FFF2-40B4-BE49-F238E27FC236}">
                <a16:creationId xmlns:a16="http://schemas.microsoft.com/office/drawing/2014/main" id="{5FF3A3D1-8DE6-5241-505F-BB807E5869E0}"/>
              </a:ext>
            </a:extLst>
          </p:cNvPr>
          <p:cNvPicPr preferRelativeResize="0">
            <a:picLocks/>
          </p:cNvPicPr>
          <p:nvPr/>
        </p:nvPicPr>
        <p:blipFill rotWithShape="1">
          <a:blip r:embed="rId9">
            <a:alphaModFix/>
          </a:blip>
          <a:srcRect l="10926" r="10918"/>
          <a:stretch/>
        </p:blipFill>
        <p:spPr>
          <a:xfrm>
            <a:off x="5716692" y="3838466"/>
            <a:ext cx="2000399" cy="1612200"/>
          </a:xfrm>
          <a:prstGeom prst="rect">
            <a:avLst/>
          </a:prstGeom>
        </p:spPr>
      </p:pic>
      <p:sp>
        <p:nvSpPr>
          <p:cNvPr id="18" name="Google Shape;218;g24d1ac4aed3_0_10">
            <a:extLst>
              <a:ext uri="{FF2B5EF4-FFF2-40B4-BE49-F238E27FC236}">
                <a16:creationId xmlns:a16="http://schemas.microsoft.com/office/drawing/2014/main" id="{84188F2A-E1F9-4713-E167-55E6AFFDCC9F}"/>
              </a:ext>
            </a:extLst>
          </p:cNvPr>
          <p:cNvSpPr txBox="1">
            <a:spLocks/>
          </p:cNvSpPr>
          <p:nvPr/>
        </p:nvSpPr>
        <p:spPr>
          <a:xfrm>
            <a:off x="5714686" y="5305905"/>
            <a:ext cx="2002500" cy="740700"/>
          </a:xfrm>
          <a:prstGeom prst="rect">
            <a:avLst/>
          </a:prstGeom>
        </p:spPr>
        <p:txBody>
          <a:bodyPr spcFirstLastPara="1" wrap="square" lIns="91425" tIns="2194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kern="0" dirty="0">
                <a:latin typeface="Montserrat" panose="00000500000000000000" pitchFamily="2" charset="0"/>
              </a:rPr>
              <a:t>Referrals</a:t>
            </a:r>
          </a:p>
        </p:txBody>
      </p:sp>
      <p:sp>
        <p:nvSpPr>
          <p:cNvPr id="19" name="Google Shape;219;g24d1ac4aed3_0_10">
            <a:extLst>
              <a:ext uri="{FF2B5EF4-FFF2-40B4-BE49-F238E27FC236}">
                <a16:creationId xmlns:a16="http://schemas.microsoft.com/office/drawing/2014/main" id="{11BC3A14-586E-8D2E-570F-7774E7341030}"/>
              </a:ext>
            </a:extLst>
          </p:cNvPr>
          <p:cNvSpPr txBox="1">
            <a:spLocks/>
          </p:cNvSpPr>
          <p:nvPr/>
        </p:nvSpPr>
        <p:spPr>
          <a:xfrm>
            <a:off x="5891167" y="5943039"/>
            <a:ext cx="2528663" cy="73869"/>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1000"/>
              </a:spcBef>
            </a:pPr>
            <a:r>
              <a:rPr lang="en-US" sz="1400" i="1" kern="0" dirty="0">
                <a:latin typeface="Montserrat" panose="00000500000000000000" pitchFamily="2" charset="0"/>
              </a:rPr>
              <a:t>to community services</a:t>
            </a:r>
          </a:p>
        </p:txBody>
      </p:sp>
      <p:pic>
        <p:nvPicPr>
          <p:cNvPr id="20" name="Google Shape;220;g24d1ac4aed3_0_10">
            <a:extLst>
              <a:ext uri="{FF2B5EF4-FFF2-40B4-BE49-F238E27FC236}">
                <a16:creationId xmlns:a16="http://schemas.microsoft.com/office/drawing/2014/main" id="{E25C5685-5B57-3DB4-E0C6-C844324EF866}"/>
              </a:ext>
            </a:extLst>
          </p:cNvPr>
          <p:cNvPicPr preferRelativeResize="0">
            <a:picLocks/>
          </p:cNvPicPr>
          <p:nvPr/>
        </p:nvPicPr>
        <p:blipFill rotWithShape="1">
          <a:blip r:embed="rId10">
            <a:alphaModFix/>
          </a:blip>
          <a:srcRect l="8588" r="8588"/>
          <a:stretch/>
        </p:blipFill>
        <p:spPr>
          <a:xfrm>
            <a:off x="8264269" y="3840777"/>
            <a:ext cx="2000399" cy="1612199"/>
          </a:xfrm>
          <a:prstGeom prst="rect">
            <a:avLst/>
          </a:prstGeom>
        </p:spPr>
      </p:pic>
      <p:sp>
        <p:nvSpPr>
          <p:cNvPr id="21" name="Google Shape;221;g24d1ac4aed3_0_10">
            <a:extLst>
              <a:ext uri="{FF2B5EF4-FFF2-40B4-BE49-F238E27FC236}">
                <a16:creationId xmlns:a16="http://schemas.microsoft.com/office/drawing/2014/main" id="{C7B1317E-B0F1-25CC-D7F0-8E6AB6E7851D}"/>
              </a:ext>
            </a:extLst>
          </p:cNvPr>
          <p:cNvSpPr txBox="1">
            <a:spLocks/>
          </p:cNvSpPr>
          <p:nvPr/>
        </p:nvSpPr>
        <p:spPr>
          <a:xfrm>
            <a:off x="8262263" y="5305905"/>
            <a:ext cx="2002500" cy="740700"/>
          </a:xfrm>
          <a:prstGeom prst="rect">
            <a:avLst/>
          </a:prstGeom>
        </p:spPr>
        <p:txBody>
          <a:bodyPr spcFirstLastPara="1" wrap="square" lIns="91425" tIns="2194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kern="0">
                <a:latin typeface="Montserrat" panose="00000500000000000000" pitchFamily="2" charset="0"/>
              </a:rPr>
              <a:t>Dispute Resolution</a:t>
            </a:r>
            <a:endParaRPr lang="en-US" kern="0" dirty="0">
              <a:latin typeface="Montserrat" panose="00000500000000000000" pitchFamily="2" charset="0"/>
            </a:endParaRPr>
          </a:p>
        </p:txBody>
      </p:sp>
      <p:sp>
        <p:nvSpPr>
          <p:cNvPr id="22" name="Google Shape;201;g24d1ac4aed3_0_10">
            <a:extLst>
              <a:ext uri="{FF2B5EF4-FFF2-40B4-BE49-F238E27FC236}">
                <a16:creationId xmlns:a16="http://schemas.microsoft.com/office/drawing/2014/main" id="{D9669CFD-1DBF-3161-758C-2C29EEEEAA44}"/>
              </a:ext>
            </a:extLst>
          </p:cNvPr>
          <p:cNvSpPr txBox="1">
            <a:spLocks/>
          </p:cNvSpPr>
          <p:nvPr/>
        </p:nvSpPr>
        <p:spPr>
          <a:xfrm>
            <a:off x="984196" y="3298570"/>
            <a:ext cx="1833300" cy="217200"/>
          </a:xfrm>
          <a:prstGeom prst="ellipse">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1000"/>
              </a:spcBef>
            </a:pPr>
            <a:r>
              <a:rPr lang="en-US" sz="1400" i="1" kern="0">
                <a:latin typeface="Montserrat" panose="00000500000000000000" pitchFamily="2" charset="0"/>
              </a:rPr>
              <a:t>find them!</a:t>
            </a:r>
            <a:endParaRPr lang="en-US" sz="1400" i="1" kern="0" dirty="0">
              <a:latin typeface="Montserrat" panose="00000500000000000000" pitchFamily="2" charset="0"/>
            </a:endParaRPr>
          </a:p>
        </p:txBody>
      </p:sp>
      <p:sp>
        <p:nvSpPr>
          <p:cNvPr id="23" name="Google Shape;207;g24d1ac4aed3_0_10">
            <a:extLst>
              <a:ext uri="{FF2B5EF4-FFF2-40B4-BE49-F238E27FC236}">
                <a16:creationId xmlns:a16="http://schemas.microsoft.com/office/drawing/2014/main" id="{D36A2354-1C20-EF51-99BC-8078C464A3FE}"/>
              </a:ext>
            </a:extLst>
          </p:cNvPr>
          <p:cNvSpPr txBox="1">
            <a:spLocks/>
          </p:cNvSpPr>
          <p:nvPr/>
        </p:nvSpPr>
        <p:spPr>
          <a:xfrm>
            <a:off x="6704159" y="3234972"/>
            <a:ext cx="1833300" cy="217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1000"/>
              </a:spcBef>
            </a:pPr>
            <a:r>
              <a:rPr lang="en-US" sz="1400" i="1" kern="0" dirty="0">
                <a:latin typeface="Montserrat" panose="00000500000000000000" pitchFamily="2" charset="0"/>
              </a:rPr>
              <a:t>including UHY</a:t>
            </a:r>
          </a:p>
        </p:txBody>
      </p:sp>
      <p:sp>
        <p:nvSpPr>
          <p:cNvPr id="24" name="Google Shape;210;g24d1ac4aed3_0_10">
            <a:extLst>
              <a:ext uri="{FF2B5EF4-FFF2-40B4-BE49-F238E27FC236}">
                <a16:creationId xmlns:a16="http://schemas.microsoft.com/office/drawing/2014/main" id="{82114BBE-81BD-BB98-30CC-313B65E55717}"/>
              </a:ext>
            </a:extLst>
          </p:cNvPr>
          <p:cNvSpPr txBox="1">
            <a:spLocks/>
          </p:cNvSpPr>
          <p:nvPr/>
        </p:nvSpPr>
        <p:spPr>
          <a:xfrm>
            <a:off x="8388827" y="3274578"/>
            <a:ext cx="2388067" cy="157133"/>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1000"/>
              </a:spcBef>
            </a:pPr>
            <a:r>
              <a:rPr lang="en-US" sz="1400" i="1" kern="0" dirty="0">
                <a:latin typeface="Montserrat" panose="00000500000000000000" pitchFamily="2" charset="0"/>
              </a:rPr>
              <a:t>to preschool programs</a:t>
            </a:r>
          </a:p>
        </p:txBody>
      </p:sp>
      <p:sp>
        <p:nvSpPr>
          <p:cNvPr id="25" name="Google Shape;213;g24d1ac4aed3_0_10">
            <a:extLst>
              <a:ext uri="{FF2B5EF4-FFF2-40B4-BE49-F238E27FC236}">
                <a16:creationId xmlns:a16="http://schemas.microsoft.com/office/drawing/2014/main" id="{FC33E335-1007-2D34-2EFD-2E70A7D48A07}"/>
              </a:ext>
            </a:extLst>
          </p:cNvPr>
          <p:cNvSpPr txBox="1">
            <a:spLocks/>
          </p:cNvSpPr>
          <p:nvPr/>
        </p:nvSpPr>
        <p:spPr>
          <a:xfrm>
            <a:off x="1075715" y="6001814"/>
            <a:ext cx="1833300" cy="217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1000"/>
              </a:spcBef>
            </a:pPr>
            <a:r>
              <a:rPr lang="en-US" sz="1400" i="1" kern="0" dirty="0">
                <a:latin typeface="Montserrat" panose="00000500000000000000" pitchFamily="2" charset="0"/>
              </a:rPr>
              <a:t>and participation</a:t>
            </a:r>
          </a:p>
        </p:txBody>
      </p:sp>
      <p:sp>
        <p:nvSpPr>
          <p:cNvPr id="26" name="Google Shape;222;g24d1ac4aed3_0_10">
            <a:extLst>
              <a:ext uri="{FF2B5EF4-FFF2-40B4-BE49-F238E27FC236}">
                <a16:creationId xmlns:a16="http://schemas.microsoft.com/office/drawing/2014/main" id="{31419FCA-6976-FBB1-FF41-3B5A90F6D4EF}"/>
              </a:ext>
            </a:extLst>
          </p:cNvPr>
          <p:cNvSpPr txBox="1">
            <a:spLocks/>
          </p:cNvSpPr>
          <p:nvPr/>
        </p:nvSpPr>
        <p:spPr>
          <a:xfrm>
            <a:off x="8537459" y="6070268"/>
            <a:ext cx="1833300" cy="217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1000"/>
              </a:spcBef>
            </a:pPr>
            <a:r>
              <a:rPr lang="en-US" sz="1400" i="1" kern="0" dirty="0">
                <a:latin typeface="Montserrat" panose="00000500000000000000" pitchFamily="2" charset="0"/>
              </a:rPr>
              <a:t>process is followed</a:t>
            </a:r>
          </a:p>
        </p:txBody>
      </p:sp>
    </p:spTree>
    <p:extLst>
      <p:ext uri="{BB962C8B-B14F-4D97-AF65-F5344CB8AC3E}">
        <p14:creationId xmlns:p14="http://schemas.microsoft.com/office/powerpoint/2010/main" val="128729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8"/>
          <p:cNvSpPr txBox="1"/>
          <p:nvPr/>
        </p:nvSpPr>
        <p:spPr>
          <a:xfrm>
            <a:off x="1031966" y="405612"/>
            <a:ext cx="6022800"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2933" b="1" kern="0" dirty="0">
                <a:solidFill>
                  <a:srgbClr val="135740"/>
                </a:solidFill>
                <a:latin typeface="Montserrat"/>
                <a:ea typeface="Montserrat"/>
                <a:cs typeface="Montserrat"/>
                <a:sym typeface="Montserrat"/>
              </a:rPr>
              <a:t>Identification</a:t>
            </a:r>
            <a:endParaRPr sz="133" b="1" kern="0" dirty="0">
              <a:solidFill>
                <a:srgbClr val="135740"/>
              </a:solidFill>
              <a:latin typeface="Montserrat"/>
              <a:ea typeface="Montserrat"/>
              <a:cs typeface="Montserrat"/>
              <a:sym typeface="Montserrat"/>
            </a:endParaRPr>
          </a:p>
        </p:txBody>
      </p:sp>
      <p:sp>
        <p:nvSpPr>
          <p:cNvPr id="4" name="Google Shape;229;g24d1ac4aed3_0_48">
            <a:extLst>
              <a:ext uri="{FF2B5EF4-FFF2-40B4-BE49-F238E27FC236}">
                <a16:creationId xmlns:a16="http://schemas.microsoft.com/office/drawing/2014/main" id="{52F68B52-337F-6D9C-FB32-62A17EAC7BD0}"/>
              </a:ext>
            </a:extLst>
          </p:cNvPr>
          <p:cNvSpPr txBox="1">
            <a:spLocks noGrp="1"/>
          </p:cNvSpPr>
          <p:nvPr>
            <p:ph type="body" idx="1"/>
          </p:nvPr>
        </p:nvSpPr>
        <p:spPr>
          <a:xfrm>
            <a:off x="5997549" y="1393768"/>
            <a:ext cx="5371200" cy="4254600"/>
          </a:xfrm>
          <a:prstGeom prst="rect">
            <a:avLst/>
          </a:prstGeom>
          <a:noFill/>
          <a:ln>
            <a:noFill/>
          </a:ln>
        </p:spPr>
        <p:txBody>
          <a:bodyPr spcFirstLastPara="1" wrap="square" lIns="0" tIns="0" rIns="0" bIns="0" anchor="t" anchorCtr="0">
            <a:noAutofit/>
          </a:bodyPr>
          <a:lstStyle/>
          <a:p>
            <a:pPr marL="0" indent="0">
              <a:spcBef>
                <a:spcPts val="0"/>
              </a:spcBef>
              <a:buSzPts val="2000"/>
              <a:buNone/>
            </a:pPr>
            <a:r>
              <a:rPr lang="en-US" sz="2000" dirty="0">
                <a:latin typeface="Montserrat" panose="00000500000000000000" pitchFamily="2" charset="0"/>
              </a:rPr>
              <a:t>Liaisons must ensure that… </a:t>
            </a:r>
            <a:endParaRPr sz="2000" dirty="0">
              <a:latin typeface="Montserrat" panose="00000500000000000000" pitchFamily="2" charset="0"/>
            </a:endParaRPr>
          </a:p>
          <a:p>
            <a:pPr marL="0" lvl="0" indent="0" algn="l" rtl="0">
              <a:lnSpc>
                <a:spcPct val="150000"/>
              </a:lnSpc>
              <a:spcBef>
                <a:spcPts val="0"/>
              </a:spcBef>
              <a:spcAft>
                <a:spcPts val="0"/>
              </a:spcAft>
              <a:buClr>
                <a:schemeClr val="dk1"/>
              </a:buClr>
              <a:buSzPts val="2000"/>
              <a:buFont typeface="Avenir"/>
              <a:buNone/>
            </a:pPr>
            <a:endParaRPr sz="2000" b="1" dirty="0">
              <a:latin typeface="Montserrat" panose="00000500000000000000" pitchFamily="2" charset="0"/>
            </a:endParaRPr>
          </a:p>
          <a:p>
            <a:pPr marL="0" lvl="0" indent="0" algn="l" rtl="0">
              <a:lnSpc>
                <a:spcPct val="150000"/>
              </a:lnSpc>
              <a:spcBef>
                <a:spcPts val="0"/>
              </a:spcBef>
              <a:spcAft>
                <a:spcPts val="0"/>
              </a:spcAft>
              <a:buClr>
                <a:schemeClr val="dk1"/>
              </a:buClr>
              <a:buSzPts val="2000"/>
              <a:buFont typeface="Avenir"/>
              <a:buNone/>
            </a:pPr>
            <a:r>
              <a:rPr lang="en-US" sz="2000" b="1" dirty="0">
                <a:latin typeface="Montserrat" panose="00000500000000000000" pitchFamily="2" charset="0"/>
              </a:rPr>
              <a:t>children and youth experiencing homelessness are </a:t>
            </a:r>
            <a:r>
              <a:rPr lang="en-US" sz="2000" b="1" u="sng" dirty="0">
                <a:latin typeface="Montserrat" panose="00000500000000000000" pitchFamily="2" charset="0"/>
              </a:rPr>
              <a:t>identified by school personnel</a:t>
            </a:r>
            <a:r>
              <a:rPr lang="en-US" sz="2000" b="1" dirty="0">
                <a:latin typeface="Montserrat" panose="00000500000000000000" pitchFamily="2" charset="0"/>
              </a:rPr>
              <a:t> through outreach and coordination activities with other entities and agencies;</a:t>
            </a:r>
            <a:endParaRPr sz="2000" b="1" dirty="0">
              <a:latin typeface="Montserrat" panose="00000500000000000000" pitchFamily="2" charset="0"/>
            </a:endParaRPr>
          </a:p>
          <a:p>
            <a:pPr marL="0" lvl="0" indent="0" algn="l" rtl="0">
              <a:lnSpc>
                <a:spcPct val="150000"/>
              </a:lnSpc>
              <a:spcBef>
                <a:spcPts val="0"/>
              </a:spcBef>
              <a:spcAft>
                <a:spcPts val="0"/>
              </a:spcAft>
              <a:buClr>
                <a:schemeClr val="dk1"/>
              </a:buClr>
              <a:buSzPts val="2000"/>
              <a:buFont typeface="Avenir"/>
              <a:buNone/>
            </a:pPr>
            <a:endParaRPr sz="2000" b="1" dirty="0">
              <a:latin typeface="Montserrat" panose="00000500000000000000" pitchFamily="2" charset="0"/>
            </a:endParaRPr>
          </a:p>
          <a:p>
            <a:pPr marL="0" lvl="0" indent="0" algn="l" rtl="0">
              <a:lnSpc>
                <a:spcPct val="150000"/>
              </a:lnSpc>
              <a:spcBef>
                <a:spcPts val="1000"/>
              </a:spcBef>
              <a:spcAft>
                <a:spcPts val="0"/>
              </a:spcAft>
              <a:buClr>
                <a:schemeClr val="dk1"/>
              </a:buClr>
              <a:buSzPts val="2000"/>
              <a:buFont typeface="Avenir"/>
              <a:buNone/>
            </a:pPr>
            <a:r>
              <a:rPr lang="en-US" sz="2000" b="1" dirty="0">
                <a:latin typeface="Montserrat" panose="00000500000000000000" pitchFamily="2" charset="0"/>
              </a:rPr>
              <a:t>[42 U.S.C. §11432(g)(6)(A)]</a:t>
            </a:r>
            <a:endParaRPr sz="2000" dirty="0">
              <a:latin typeface="Montserrat" panose="00000500000000000000" pitchFamily="2" charset="0"/>
            </a:endParaRPr>
          </a:p>
        </p:txBody>
      </p:sp>
      <p:pic>
        <p:nvPicPr>
          <p:cNvPr id="7" name="Google Shape;232;g24d1ac4aed3_0_48">
            <a:extLst>
              <a:ext uri="{FF2B5EF4-FFF2-40B4-BE49-F238E27FC236}">
                <a16:creationId xmlns:a16="http://schemas.microsoft.com/office/drawing/2014/main" id="{7C53C970-7948-BC74-FB9A-F10E8443427F}"/>
              </a:ext>
            </a:extLst>
          </p:cNvPr>
          <p:cNvPicPr preferRelativeResize="0"/>
          <p:nvPr/>
        </p:nvPicPr>
        <p:blipFill>
          <a:blip r:embed="rId3">
            <a:alphaModFix/>
          </a:blip>
          <a:stretch>
            <a:fillRect/>
          </a:stretch>
        </p:blipFill>
        <p:spPr>
          <a:xfrm>
            <a:off x="999775" y="1806626"/>
            <a:ext cx="4381500" cy="3841742"/>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8"/>
          <p:cNvSpPr txBox="1"/>
          <p:nvPr/>
        </p:nvSpPr>
        <p:spPr>
          <a:xfrm>
            <a:off x="1057275" y="795882"/>
            <a:ext cx="6022800"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2933" b="1" kern="0" dirty="0">
                <a:solidFill>
                  <a:srgbClr val="135740"/>
                </a:solidFill>
                <a:latin typeface="Montserrat"/>
                <a:ea typeface="Montserrat"/>
                <a:cs typeface="Montserrat"/>
                <a:sym typeface="Montserrat"/>
              </a:rPr>
              <a:t>Training</a:t>
            </a:r>
            <a:endParaRPr sz="133" b="1" kern="0" dirty="0">
              <a:solidFill>
                <a:srgbClr val="135740"/>
              </a:solidFill>
              <a:latin typeface="Montserrat"/>
              <a:ea typeface="Montserrat"/>
              <a:cs typeface="Montserrat"/>
              <a:sym typeface="Montserrat"/>
            </a:endParaRPr>
          </a:p>
        </p:txBody>
      </p:sp>
      <p:sp>
        <p:nvSpPr>
          <p:cNvPr id="5" name="Google Shape;239;g24d1ac4aed3_0_40">
            <a:extLst>
              <a:ext uri="{FF2B5EF4-FFF2-40B4-BE49-F238E27FC236}">
                <a16:creationId xmlns:a16="http://schemas.microsoft.com/office/drawing/2014/main" id="{2A314350-A34A-2C30-FC8E-6C24BC4593E8}"/>
              </a:ext>
            </a:extLst>
          </p:cNvPr>
          <p:cNvSpPr txBox="1">
            <a:spLocks noGrp="1"/>
          </p:cNvSpPr>
          <p:nvPr>
            <p:ph type="body" idx="1"/>
          </p:nvPr>
        </p:nvSpPr>
        <p:spPr>
          <a:xfrm>
            <a:off x="6604306" y="1493405"/>
            <a:ext cx="4829400" cy="4254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2000"/>
              <a:buFont typeface="Avenir"/>
              <a:buNone/>
            </a:pPr>
            <a:r>
              <a:rPr lang="en-US" sz="2000" b="1" dirty="0">
                <a:latin typeface="Montserrat" panose="00000500000000000000" pitchFamily="2" charset="0"/>
              </a:rPr>
              <a:t>School personnel providing services to students experiencing homelessness receive </a:t>
            </a:r>
            <a:r>
              <a:rPr lang="en-US" sz="2400" b="1" u="sng" dirty="0">
                <a:latin typeface="Montserrat" panose="00000500000000000000" pitchFamily="2" charset="0"/>
              </a:rPr>
              <a:t>professional development</a:t>
            </a:r>
            <a:r>
              <a:rPr lang="en-US" sz="2000" b="1" dirty="0">
                <a:latin typeface="Montserrat" panose="00000500000000000000" pitchFamily="2" charset="0"/>
              </a:rPr>
              <a:t> and other support. </a:t>
            </a:r>
            <a:endParaRPr dirty="0">
              <a:latin typeface="Montserrat" panose="00000500000000000000" pitchFamily="2" charset="0"/>
            </a:endParaRPr>
          </a:p>
          <a:p>
            <a:pPr marL="0" lvl="0" indent="0" algn="l" rtl="0">
              <a:lnSpc>
                <a:spcPct val="150000"/>
              </a:lnSpc>
              <a:spcBef>
                <a:spcPts val="1000"/>
              </a:spcBef>
              <a:spcAft>
                <a:spcPts val="0"/>
              </a:spcAft>
              <a:buClr>
                <a:schemeClr val="dk1"/>
              </a:buClr>
              <a:buSzPts val="2000"/>
              <a:buFont typeface="Avenir"/>
              <a:buNone/>
            </a:pPr>
            <a:r>
              <a:rPr lang="en-US" sz="2000" b="1" dirty="0">
                <a:latin typeface="Montserrat" panose="00000500000000000000" pitchFamily="2" charset="0"/>
              </a:rPr>
              <a:t>[42 U.S.C. §11432(g)(6)(A)]</a:t>
            </a:r>
            <a:endParaRPr dirty="0">
              <a:latin typeface="Montserrat" panose="00000500000000000000" pitchFamily="2" charset="0"/>
            </a:endParaRPr>
          </a:p>
        </p:txBody>
      </p:sp>
      <p:sp>
        <p:nvSpPr>
          <p:cNvPr id="6" name="Google Shape;241;g24d1ac4aed3_0_40">
            <a:extLst>
              <a:ext uri="{FF2B5EF4-FFF2-40B4-BE49-F238E27FC236}">
                <a16:creationId xmlns:a16="http://schemas.microsoft.com/office/drawing/2014/main" id="{02B06CDF-0363-D37F-3916-AFA3800A70A2}"/>
              </a:ext>
            </a:extLst>
          </p:cNvPr>
          <p:cNvSpPr txBox="1"/>
          <p:nvPr/>
        </p:nvSpPr>
        <p:spPr>
          <a:xfrm>
            <a:off x="1112934" y="1848430"/>
            <a:ext cx="43815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chemeClr val="dk1"/>
                </a:solidFill>
                <a:latin typeface="Montserrat" panose="00000500000000000000" pitchFamily="2" charset="0"/>
                <a:ea typeface="Avenir"/>
                <a:sym typeface="Avenir"/>
              </a:rPr>
              <a:t>Liaisons must ensure that…</a:t>
            </a:r>
            <a:endParaRPr sz="2400" dirty="0">
              <a:latin typeface="Montserrat" panose="00000500000000000000" pitchFamily="2" charset="0"/>
            </a:endParaRPr>
          </a:p>
        </p:txBody>
      </p:sp>
      <p:pic>
        <p:nvPicPr>
          <p:cNvPr id="9" name="Picture 8" descr="A person sitting at a table with other people in the background">
            <a:extLst>
              <a:ext uri="{FF2B5EF4-FFF2-40B4-BE49-F238E27FC236}">
                <a16:creationId xmlns:a16="http://schemas.microsoft.com/office/drawing/2014/main" id="{11F10851-C457-34E0-A87D-75DA2619FF1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7275" y="2822537"/>
            <a:ext cx="4829400" cy="3218814"/>
          </a:xfrm>
          <a:prstGeom prst="rect">
            <a:avLst/>
          </a:prstGeom>
        </p:spPr>
      </p:pic>
      <p:sp>
        <p:nvSpPr>
          <p:cNvPr id="10" name="TextBox 9">
            <a:extLst>
              <a:ext uri="{FF2B5EF4-FFF2-40B4-BE49-F238E27FC236}">
                <a16:creationId xmlns:a16="http://schemas.microsoft.com/office/drawing/2014/main" id="{7225EB33-5110-89D0-B725-01921D4DD510}"/>
              </a:ext>
            </a:extLst>
          </p:cNvPr>
          <p:cNvSpPr txBox="1"/>
          <p:nvPr/>
        </p:nvSpPr>
        <p:spPr>
          <a:xfrm>
            <a:off x="951244" y="6858000"/>
            <a:ext cx="10289512" cy="230832"/>
          </a:xfrm>
          <a:prstGeom prst="rect">
            <a:avLst/>
          </a:prstGeom>
          <a:noFill/>
        </p:spPr>
        <p:txBody>
          <a:bodyPr wrap="square" rtlCol="0">
            <a:spAutoFit/>
          </a:bodyPr>
          <a:lstStyle/>
          <a:p>
            <a:r>
              <a:rPr lang="en-US" sz="900">
                <a:hlinkClick r:id="rId4" tooltip="https://www.duperrin.com/english/2021/01/12/training-an-experience-that-does-not-think-enough-about-its-client/"/>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123599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 name="Online Media 2" title="A Message to School Staff: How to Support Students Experiencing Homelessness">
            <a:hlinkClick r:id="" action="ppaction://media"/>
            <a:extLst>
              <a:ext uri="{FF2B5EF4-FFF2-40B4-BE49-F238E27FC236}">
                <a16:creationId xmlns:a16="http://schemas.microsoft.com/office/drawing/2014/main" id="{F92BEA93-842D-4731-91D0-AF487DB11BA6}"/>
              </a:ext>
            </a:extLst>
          </p:cNvPr>
          <p:cNvPicPr>
            <a:picLocks noRot="1" noChangeAspect="1"/>
          </p:cNvPicPr>
          <p:nvPr>
            <a:videoFile r:link="rId1"/>
          </p:nvPr>
        </p:nvPicPr>
        <p:blipFill>
          <a:blip r:embed="rId4"/>
          <a:stretch>
            <a:fillRect/>
          </a:stretch>
        </p:blipFill>
        <p:spPr>
          <a:xfrm>
            <a:off x="0" y="-30481"/>
            <a:ext cx="12192000" cy="6888481"/>
          </a:xfrm>
          <a:prstGeom prst="rect">
            <a:avLst/>
          </a:prstGeom>
        </p:spPr>
      </p:pic>
    </p:spTree>
    <p:extLst>
      <p:ext uri="{BB962C8B-B14F-4D97-AF65-F5344CB8AC3E}">
        <p14:creationId xmlns:p14="http://schemas.microsoft.com/office/powerpoint/2010/main" val="21573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A41C-DAF1-BA16-ABDC-51C950E2968B}"/>
              </a:ext>
            </a:extLst>
          </p:cNvPr>
          <p:cNvSpPr>
            <a:spLocks noGrp="1"/>
          </p:cNvSpPr>
          <p:nvPr>
            <p:ph type="title"/>
          </p:nvPr>
        </p:nvSpPr>
        <p:spPr>
          <a:xfrm>
            <a:off x="415600" y="321518"/>
            <a:ext cx="11360800" cy="763600"/>
          </a:xfrm>
        </p:spPr>
        <p:txBody>
          <a:bodyPr>
            <a:normAutofit/>
          </a:bodyPr>
          <a:lstStyle/>
          <a:p>
            <a:pPr algn="ctr"/>
            <a:r>
              <a:rPr lang="en-US" sz="3600" b="1" dirty="0">
                <a:latin typeface="Montserrat" panose="00000500000000000000" pitchFamily="2" charset="0"/>
              </a:rPr>
              <a:t>RAISING AWARENESS WITH EVERYONE</a:t>
            </a:r>
          </a:p>
        </p:txBody>
      </p:sp>
      <p:pic>
        <p:nvPicPr>
          <p:cNvPr id="4" name="Picture 3" descr="A group of people standing next to a book&#10;&#10;Description automatically generated">
            <a:extLst>
              <a:ext uri="{FF2B5EF4-FFF2-40B4-BE49-F238E27FC236}">
                <a16:creationId xmlns:a16="http://schemas.microsoft.com/office/drawing/2014/main" id="{AA3E853C-50A3-96E9-20A2-BDE78C732AD7}"/>
              </a:ext>
            </a:extLst>
          </p:cNvPr>
          <p:cNvPicPr>
            <a:picLocks noChangeAspect="1"/>
          </p:cNvPicPr>
          <p:nvPr/>
        </p:nvPicPr>
        <p:blipFill>
          <a:blip r:embed="rId3"/>
          <a:stretch>
            <a:fillRect/>
          </a:stretch>
        </p:blipFill>
        <p:spPr>
          <a:xfrm>
            <a:off x="1226387" y="1301362"/>
            <a:ext cx="8632550" cy="4644749"/>
          </a:xfrm>
          <a:prstGeom prst="rect">
            <a:avLst/>
          </a:prstGeom>
        </p:spPr>
      </p:pic>
      <p:sp>
        <p:nvSpPr>
          <p:cNvPr id="5" name="TextBox 4">
            <a:extLst>
              <a:ext uri="{FF2B5EF4-FFF2-40B4-BE49-F238E27FC236}">
                <a16:creationId xmlns:a16="http://schemas.microsoft.com/office/drawing/2014/main" id="{EEE9C2C7-AC0C-5782-067D-C7DD4289628F}"/>
              </a:ext>
            </a:extLst>
          </p:cNvPr>
          <p:cNvSpPr txBox="1"/>
          <p:nvPr/>
        </p:nvSpPr>
        <p:spPr>
          <a:xfrm>
            <a:off x="2642286" y="6162355"/>
            <a:ext cx="6907427" cy="461665"/>
          </a:xfrm>
          <a:prstGeom prst="rect">
            <a:avLst/>
          </a:prstGeom>
          <a:noFill/>
        </p:spPr>
        <p:txBody>
          <a:bodyPr wrap="square" rtlCol="0">
            <a:spAutoFit/>
          </a:bodyPr>
          <a:lstStyle/>
          <a:p>
            <a:pPr algn="ctr"/>
            <a:r>
              <a:rPr lang="en-US" sz="2400" b="1" dirty="0">
                <a:hlinkClick r:id="rId4"/>
              </a:rPr>
              <a:t>Recommended Book List</a:t>
            </a:r>
            <a:endParaRPr lang="en-US" sz="2400" b="1" dirty="0"/>
          </a:p>
        </p:txBody>
      </p:sp>
    </p:spTree>
    <p:extLst>
      <p:ext uri="{BB962C8B-B14F-4D97-AF65-F5344CB8AC3E}">
        <p14:creationId xmlns:p14="http://schemas.microsoft.com/office/powerpoint/2010/main" val="114912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3938-9D07-B6A8-6EB6-EA5C3898FCCA}"/>
              </a:ext>
            </a:extLst>
          </p:cNvPr>
          <p:cNvSpPr>
            <a:spLocks noGrp="1"/>
          </p:cNvSpPr>
          <p:nvPr>
            <p:ph type="title"/>
          </p:nvPr>
        </p:nvSpPr>
        <p:spPr>
          <a:xfrm>
            <a:off x="323850" y="175501"/>
            <a:ext cx="11360800" cy="763600"/>
          </a:xfrm>
        </p:spPr>
        <p:txBody>
          <a:bodyPr>
            <a:normAutofit/>
          </a:bodyPr>
          <a:lstStyle/>
          <a:p>
            <a:r>
              <a:rPr lang="en-US" sz="3200" b="1" dirty="0">
                <a:latin typeface="Montserrat" panose="00000500000000000000" pitchFamily="2" charset="0"/>
              </a:rPr>
              <a:t>TOOLS FOR BUILDING A PLAN</a:t>
            </a:r>
          </a:p>
        </p:txBody>
      </p:sp>
      <p:pic>
        <p:nvPicPr>
          <p:cNvPr id="6" name="Picture 5">
            <a:extLst>
              <a:ext uri="{FF2B5EF4-FFF2-40B4-BE49-F238E27FC236}">
                <a16:creationId xmlns:a16="http://schemas.microsoft.com/office/drawing/2014/main" id="{AC358964-B44E-9CA8-2FE0-3A2BDAC193DF}"/>
              </a:ext>
            </a:extLst>
          </p:cNvPr>
          <p:cNvPicPr>
            <a:picLocks noChangeAspect="1"/>
          </p:cNvPicPr>
          <p:nvPr/>
        </p:nvPicPr>
        <p:blipFill rotWithShape="1">
          <a:blip r:embed="rId3"/>
          <a:srcRect l="23672" t="27639" r="51016" b="13888"/>
          <a:stretch/>
        </p:blipFill>
        <p:spPr>
          <a:xfrm>
            <a:off x="323850" y="1112108"/>
            <a:ext cx="3196012" cy="4170551"/>
          </a:xfrm>
          <a:prstGeom prst="rect">
            <a:avLst/>
          </a:prstGeom>
          <a:ln>
            <a:solidFill>
              <a:schemeClr val="tx1"/>
            </a:solidFill>
          </a:ln>
        </p:spPr>
      </p:pic>
      <p:pic>
        <p:nvPicPr>
          <p:cNvPr id="10" name="Picture 9">
            <a:extLst>
              <a:ext uri="{FF2B5EF4-FFF2-40B4-BE49-F238E27FC236}">
                <a16:creationId xmlns:a16="http://schemas.microsoft.com/office/drawing/2014/main" id="{0635461B-B336-5118-AF41-7F79A0EB77E0}"/>
              </a:ext>
            </a:extLst>
          </p:cNvPr>
          <p:cNvPicPr>
            <a:picLocks noChangeAspect="1"/>
          </p:cNvPicPr>
          <p:nvPr/>
        </p:nvPicPr>
        <p:blipFill rotWithShape="1">
          <a:blip r:embed="rId4"/>
          <a:srcRect l="25156" t="23995" r="26406" b="10555"/>
          <a:stretch/>
        </p:blipFill>
        <p:spPr>
          <a:xfrm>
            <a:off x="7559773" y="779689"/>
            <a:ext cx="3742893" cy="2844843"/>
          </a:xfrm>
          <a:prstGeom prst="rect">
            <a:avLst/>
          </a:prstGeom>
          <a:ln>
            <a:solidFill>
              <a:schemeClr val="tx1"/>
            </a:solidFill>
          </a:ln>
        </p:spPr>
      </p:pic>
      <p:pic>
        <p:nvPicPr>
          <p:cNvPr id="12" name="Picture 11">
            <a:extLst>
              <a:ext uri="{FF2B5EF4-FFF2-40B4-BE49-F238E27FC236}">
                <a16:creationId xmlns:a16="http://schemas.microsoft.com/office/drawing/2014/main" id="{23F3AFD5-B7F1-F326-99CA-62308A2AB291}"/>
              </a:ext>
            </a:extLst>
          </p:cNvPr>
          <p:cNvPicPr>
            <a:picLocks noChangeAspect="1"/>
          </p:cNvPicPr>
          <p:nvPr/>
        </p:nvPicPr>
        <p:blipFill rotWithShape="1">
          <a:blip r:embed="rId5"/>
          <a:srcRect l="23672" t="28747" r="50938" b="13473"/>
          <a:stretch/>
        </p:blipFill>
        <p:spPr>
          <a:xfrm>
            <a:off x="3906130" y="1103790"/>
            <a:ext cx="3271659" cy="4178869"/>
          </a:xfrm>
          <a:prstGeom prst="rect">
            <a:avLst/>
          </a:prstGeom>
          <a:ln>
            <a:solidFill>
              <a:schemeClr val="tx1"/>
            </a:solidFill>
          </a:ln>
        </p:spPr>
      </p:pic>
      <p:pic>
        <p:nvPicPr>
          <p:cNvPr id="8" name="Picture 7">
            <a:extLst>
              <a:ext uri="{FF2B5EF4-FFF2-40B4-BE49-F238E27FC236}">
                <a16:creationId xmlns:a16="http://schemas.microsoft.com/office/drawing/2014/main" id="{F6A0B799-358A-0706-2098-166529F918CF}"/>
              </a:ext>
            </a:extLst>
          </p:cNvPr>
          <p:cNvPicPr>
            <a:picLocks noChangeAspect="1"/>
          </p:cNvPicPr>
          <p:nvPr/>
        </p:nvPicPr>
        <p:blipFill rotWithShape="1">
          <a:blip r:embed="rId6"/>
          <a:srcRect l="24766" t="24445" r="26094" b="9861"/>
          <a:stretch/>
        </p:blipFill>
        <p:spPr>
          <a:xfrm>
            <a:off x="8076711" y="2641920"/>
            <a:ext cx="3867150" cy="2908047"/>
          </a:xfrm>
          <a:prstGeom prst="rect">
            <a:avLst/>
          </a:prstGeom>
          <a:ln>
            <a:solidFill>
              <a:schemeClr val="tx1"/>
            </a:solidFill>
          </a:ln>
        </p:spPr>
      </p:pic>
      <p:sp>
        <p:nvSpPr>
          <p:cNvPr id="13" name="Google Shape;117;p22">
            <a:extLst>
              <a:ext uri="{FF2B5EF4-FFF2-40B4-BE49-F238E27FC236}">
                <a16:creationId xmlns:a16="http://schemas.microsoft.com/office/drawing/2014/main" id="{A1AF98C3-CE68-926F-5187-A71258E22C8D}"/>
              </a:ext>
            </a:extLst>
          </p:cNvPr>
          <p:cNvSpPr txBox="1"/>
          <p:nvPr/>
        </p:nvSpPr>
        <p:spPr>
          <a:xfrm>
            <a:off x="248139" y="5706918"/>
            <a:ext cx="2746263" cy="80017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b="1" kern="0" dirty="0">
                <a:latin typeface="Montserrat" panose="00000500000000000000" pitchFamily="2" charset="0"/>
                <a:ea typeface="Montserrat ExtraBold"/>
                <a:cs typeface="Montserrat ExtraBold"/>
                <a:sym typeface="Montserrat ExtraBold"/>
              </a:rPr>
              <a:t>Needs Assessment </a:t>
            </a:r>
            <a:br>
              <a:rPr lang="en-GB" b="1" kern="0" dirty="0">
                <a:latin typeface="Montserrat" panose="00000500000000000000" pitchFamily="2" charset="0"/>
                <a:ea typeface="Montserrat ExtraBold"/>
                <a:cs typeface="Montserrat ExtraBold"/>
                <a:sym typeface="Montserrat ExtraBold"/>
              </a:rPr>
            </a:br>
            <a:r>
              <a:rPr lang="en-GB" b="1" kern="0" dirty="0">
                <a:latin typeface="Montserrat" panose="00000500000000000000" pitchFamily="2" charset="0"/>
                <a:ea typeface="Montserrat ExtraBold"/>
                <a:cs typeface="Montserrat ExtraBold"/>
                <a:sym typeface="Montserrat ExtraBold"/>
              </a:rPr>
              <a:t>Worksheet</a:t>
            </a:r>
            <a:endParaRPr b="1" kern="0" dirty="0">
              <a:latin typeface="Montserrat" panose="00000500000000000000" pitchFamily="2" charset="0"/>
              <a:ea typeface="Montserrat ExtraBold"/>
              <a:cs typeface="Montserrat ExtraBold"/>
              <a:sym typeface="Montserrat ExtraBold"/>
            </a:endParaRPr>
          </a:p>
        </p:txBody>
      </p:sp>
      <p:sp>
        <p:nvSpPr>
          <p:cNvPr id="14" name="Google Shape;117;p22">
            <a:extLst>
              <a:ext uri="{FF2B5EF4-FFF2-40B4-BE49-F238E27FC236}">
                <a16:creationId xmlns:a16="http://schemas.microsoft.com/office/drawing/2014/main" id="{CB11232B-C71B-7099-D016-CD358A4B489C}"/>
              </a:ext>
            </a:extLst>
          </p:cNvPr>
          <p:cNvSpPr txBox="1"/>
          <p:nvPr/>
        </p:nvSpPr>
        <p:spPr>
          <a:xfrm>
            <a:off x="4362991" y="5762992"/>
            <a:ext cx="2746263" cy="80017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b="1" kern="0" dirty="0">
                <a:latin typeface="Montserrat" panose="00000500000000000000" pitchFamily="2" charset="0"/>
                <a:ea typeface="Montserrat ExtraBold"/>
                <a:cs typeface="Montserrat ExtraBold"/>
                <a:sym typeface="Montserrat ExtraBold"/>
              </a:rPr>
              <a:t>Staff Training</a:t>
            </a:r>
            <a:br>
              <a:rPr lang="en-GB" b="1" kern="0" dirty="0">
                <a:latin typeface="Montserrat" panose="00000500000000000000" pitchFamily="2" charset="0"/>
                <a:ea typeface="Montserrat ExtraBold"/>
                <a:cs typeface="Montserrat ExtraBold"/>
                <a:sym typeface="Montserrat ExtraBold"/>
              </a:rPr>
            </a:br>
            <a:r>
              <a:rPr lang="en-GB" b="1" kern="0" dirty="0">
                <a:latin typeface="Montserrat" panose="00000500000000000000" pitchFamily="2" charset="0"/>
                <a:ea typeface="Montserrat ExtraBold"/>
                <a:cs typeface="Montserrat ExtraBold"/>
                <a:sym typeface="Montserrat ExtraBold"/>
              </a:rPr>
              <a:t>Tip Sheet</a:t>
            </a:r>
            <a:endParaRPr b="1" kern="0" dirty="0">
              <a:latin typeface="Montserrat" panose="00000500000000000000" pitchFamily="2" charset="0"/>
              <a:ea typeface="Montserrat ExtraBold"/>
              <a:cs typeface="Montserrat ExtraBold"/>
              <a:sym typeface="Montserrat ExtraBold"/>
            </a:endParaRPr>
          </a:p>
        </p:txBody>
      </p:sp>
      <p:sp>
        <p:nvSpPr>
          <p:cNvPr id="15" name="Google Shape;117;p22">
            <a:extLst>
              <a:ext uri="{FF2B5EF4-FFF2-40B4-BE49-F238E27FC236}">
                <a16:creationId xmlns:a16="http://schemas.microsoft.com/office/drawing/2014/main" id="{E3C1BA75-A54B-7EAB-B890-9978714047A2}"/>
              </a:ext>
            </a:extLst>
          </p:cNvPr>
          <p:cNvSpPr txBox="1"/>
          <p:nvPr/>
        </p:nvSpPr>
        <p:spPr>
          <a:xfrm>
            <a:off x="9126344" y="5762992"/>
            <a:ext cx="2746263" cy="80017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b="1" kern="0" dirty="0">
                <a:latin typeface="Montserrat" panose="00000500000000000000" pitchFamily="2" charset="0"/>
                <a:ea typeface="Montserrat ExtraBold"/>
                <a:cs typeface="Montserrat ExtraBold"/>
                <a:sym typeface="Montserrat ExtraBold"/>
              </a:rPr>
              <a:t>Blank and Sample Training Plan</a:t>
            </a:r>
            <a:endParaRPr b="1" kern="0" dirty="0">
              <a:latin typeface="Montserrat" panose="00000500000000000000" pitchFamily="2" charset="0"/>
              <a:ea typeface="Montserrat ExtraBold"/>
              <a:cs typeface="Montserrat ExtraBold"/>
              <a:sym typeface="Montserrat ExtraBold"/>
            </a:endParaRPr>
          </a:p>
        </p:txBody>
      </p:sp>
    </p:spTree>
    <p:extLst>
      <p:ext uri="{BB962C8B-B14F-4D97-AF65-F5344CB8AC3E}">
        <p14:creationId xmlns:p14="http://schemas.microsoft.com/office/powerpoint/2010/main" val="14897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7720E-B0AA-925C-1E72-2B06EEAADA2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72237A-3D4C-3086-CE7F-A8AA95AEE3B3}"/>
              </a:ext>
            </a:extLst>
          </p:cNvPr>
          <p:cNvSpPr txBox="1"/>
          <p:nvPr/>
        </p:nvSpPr>
        <p:spPr>
          <a:xfrm>
            <a:off x="976181" y="6013707"/>
            <a:ext cx="10239638"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135740"/>
                </a:solidFill>
                <a:latin typeface="Montserrat Bold" panose="00000800000000000000" pitchFamily="2" charset="0"/>
              </a:rPr>
              <a:t>www.projecthopevirginia.org/learning-library</a:t>
            </a:r>
            <a:endParaRPr kumimoji="0" lang="en-US" sz="3200" b="1" i="0" u="none" strike="noStrike" kern="1200" cap="none" spc="0" normalizeH="0" baseline="0" noProof="0" dirty="0">
              <a:ln>
                <a:noFill/>
              </a:ln>
              <a:solidFill>
                <a:srgbClr val="135740"/>
              </a:solidFill>
              <a:effectLst/>
              <a:uLnTx/>
              <a:uFillTx/>
              <a:latin typeface="Montserrat Bold" panose="00000800000000000000" pitchFamily="2" charset="0"/>
              <a:ea typeface="+mn-ea"/>
              <a:cs typeface="+mn-cs"/>
            </a:endParaRPr>
          </a:p>
        </p:txBody>
      </p:sp>
      <p:pic>
        <p:nvPicPr>
          <p:cNvPr id="3" name="Picture 2">
            <a:extLst>
              <a:ext uri="{FF2B5EF4-FFF2-40B4-BE49-F238E27FC236}">
                <a16:creationId xmlns:a16="http://schemas.microsoft.com/office/drawing/2014/main" id="{DED148D1-EFE6-0AA7-1048-FBFF36AA9ACB}"/>
              </a:ext>
            </a:extLst>
          </p:cNvPr>
          <p:cNvPicPr>
            <a:picLocks noChangeAspect="1"/>
          </p:cNvPicPr>
          <p:nvPr/>
        </p:nvPicPr>
        <p:blipFill>
          <a:blip r:embed="rId3"/>
          <a:stretch>
            <a:fillRect/>
          </a:stretch>
        </p:blipFill>
        <p:spPr>
          <a:xfrm>
            <a:off x="6004560" y="133341"/>
            <a:ext cx="5647737" cy="5671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a:extLst>
              <a:ext uri="{FF2B5EF4-FFF2-40B4-BE49-F238E27FC236}">
                <a16:creationId xmlns:a16="http://schemas.microsoft.com/office/drawing/2014/main" id="{0D0037BA-96B1-DE25-3C8F-B541ADDBF230}"/>
              </a:ext>
            </a:extLst>
          </p:cNvPr>
          <p:cNvSpPr/>
          <p:nvPr/>
        </p:nvSpPr>
        <p:spPr>
          <a:xfrm>
            <a:off x="676862" y="1509793"/>
            <a:ext cx="5003847"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cap="none" spc="0" dirty="0">
                <a:ln/>
                <a:solidFill>
                  <a:srgbClr val="135740"/>
                </a:solidFill>
                <a:effectLst/>
                <a:latin typeface="Montserrat Bold" panose="00000800000000000000" pitchFamily="2" charset="0"/>
              </a:rPr>
              <a:t>Training videos, quick guides, and tip sheets for </a:t>
            </a:r>
            <a:br>
              <a:rPr lang="en-US" sz="3600" b="1" cap="none" spc="0" dirty="0">
                <a:ln/>
                <a:solidFill>
                  <a:srgbClr val="135740"/>
                </a:solidFill>
                <a:effectLst/>
                <a:latin typeface="Montserrat Bold" panose="00000800000000000000" pitchFamily="2" charset="0"/>
              </a:rPr>
            </a:br>
            <a:r>
              <a:rPr lang="en-US" sz="3600" b="1" cap="none" spc="0" dirty="0">
                <a:ln/>
                <a:solidFill>
                  <a:srgbClr val="135740"/>
                </a:solidFill>
                <a:effectLst/>
                <a:latin typeface="Montserrat Bold" panose="00000800000000000000" pitchFamily="2" charset="0"/>
              </a:rPr>
              <a:t>local school staff and early childhood educators!</a:t>
            </a:r>
          </a:p>
        </p:txBody>
      </p:sp>
    </p:spTree>
    <p:extLst>
      <p:ext uri="{BB962C8B-B14F-4D97-AF65-F5344CB8AC3E}">
        <p14:creationId xmlns:p14="http://schemas.microsoft.com/office/powerpoint/2010/main" val="1773356223"/>
      </p:ext>
    </p:extLst>
  </p:cSld>
  <p:clrMapOvr>
    <a:masterClrMapping/>
  </p:clrMapOvr>
  <mc:AlternateContent xmlns:mc="http://schemas.openxmlformats.org/markup-compatibility/2006" xmlns:p14="http://schemas.microsoft.com/office/powerpoint/2010/main">
    <mc:Choice Requires="p14">
      <p:transition spd="slow" p14:dur="2000" advTm="6607"/>
    </mc:Choice>
    <mc:Fallback xmlns="">
      <p:transition spd="slow" advTm="660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d16f70c4-0d3e-435a-80cf-03c22a7148bb&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d16f70c4-0d3e-435a-80cf-03c22a7148bb&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4b4914dd-4dbc-4e03-9621-6d884c85496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4b4914dd-4dbc-4e03-9621-6d884c85496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3751</TotalTime>
  <Words>587</Words>
  <Application>Microsoft Office PowerPoint</Application>
  <PresentationFormat>Widescreen</PresentationFormat>
  <Paragraphs>86</Paragraphs>
  <Slides>16</Slides>
  <Notes>16</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Aptos</vt:lpstr>
      <vt:lpstr>Aptos Display</vt:lpstr>
      <vt:lpstr>Arial</vt:lpstr>
      <vt:lpstr>Avenir</vt:lpstr>
      <vt:lpstr>Calibri</vt:lpstr>
      <vt:lpstr>Montserrat</vt:lpstr>
      <vt:lpstr>Montserrat Bold</vt:lpstr>
      <vt:lpstr>Montserrat ExtraBold</vt:lpstr>
      <vt:lpstr>Montserrat Medium</vt:lpstr>
      <vt:lpstr>Wingdings</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RAISING AWARENESS WITH EVERYONE</vt:lpstr>
      <vt:lpstr>TOOLS FOR BUILDING A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William &amp; 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Kate</dc:creator>
  <cp:lastModifiedBy>Popp, Pat</cp:lastModifiedBy>
  <cp:revision>133</cp:revision>
  <cp:lastPrinted>2025-03-03T18:53:41Z</cp:lastPrinted>
  <dcterms:created xsi:type="dcterms:W3CDTF">2023-10-19T13:35:11Z</dcterms:created>
  <dcterms:modified xsi:type="dcterms:W3CDTF">2025-03-03T18:55:32Z</dcterms:modified>
</cp:coreProperties>
</file>